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84" r:id="rId1"/>
    <p:sldMasterId id="2147483696" r:id="rId2"/>
  </p:sldMasterIdLst>
  <p:notesMasterIdLst>
    <p:notesMasterId r:id="rId18"/>
  </p:notesMasterIdLst>
  <p:sldIdLst>
    <p:sldId id="298" r:id="rId3"/>
    <p:sldId id="285" r:id="rId4"/>
    <p:sldId id="423" r:id="rId5"/>
    <p:sldId id="389" r:id="rId6"/>
    <p:sldId id="391" r:id="rId7"/>
    <p:sldId id="420" r:id="rId8"/>
    <p:sldId id="399" r:id="rId9"/>
    <p:sldId id="400" r:id="rId10"/>
    <p:sldId id="401" r:id="rId11"/>
    <p:sldId id="421" r:id="rId12"/>
    <p:sldId id="429" r:id="rId13"/>
    <p:sldId id="402" r:id="rId14"/>
    <p:sldId id="427" r:id="rId15"/>
    <p:sldId id="428" r:id="rId16"/>
    <p:sldId id="41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8000"/>
    <a:srgbClr val="2A2D96"/>
    <a:srgbClr val="99CCFF"/>
    <a:srgbClr val="CC6600"/>
    <a:srgbClr val="954C2B"/>
    <a:srgbClr val="BA1833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98" autoAdjust="0"/>
    <p:restoredTop sz="94788" autoAdjust="0"/>
  </p:normalViewPr>
  <p:slideViewPr>
    <p:cSldViewPr>
      <p:cViewPr>
        <p:scale>
          <a:sx n="60" d="100"/>
          <a:sy n="60" d="100"/>
        </p:scale>
        <p:origin x="-1902" y="-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8F176-B5BE-4E57-B84B-ADD26DE63594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5AA50-0B8D-459C-AC63-AD91DD9743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278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948988D-B4FA-4D24-BC04-EA87D123FC7D}" type="slidenum">
              <a:rPr lang="uk-UA" smtClean="0"/>
              <a:pPr eaLnBrk="1" hangingPunct="1"/>
              <a:t>15</a:t>
            </a:fld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342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9066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9294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220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1041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925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6707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784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364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3597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797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E82EC-855A-4D4E-978B-486C0AB31492}" type="datetimeFigureOut">
              <a:rPr lang="ru-RU" smtClean="0"/>
              <a:pPr/>
              <a:t>03.09.2013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DF3E1-1B63-45C7-BAF6-A6D7198671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21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Иван Горего\Рабочий стол\календарь 20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6" r="927" b="14238"/>
          <a:stretch/>
        </p:blipFill>
        <p:spPr bwMode="auto">
          <a:xfrm>
            <a:off x="-36512" y="2390314"/>
            <a:ext cx="9163000" cy="4495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Иван Горего\Рабочий стол\ОК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-24"/>
            <a:ext cx="43204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2008" y="1170373"/>
            <a:ext cx="9036496" cy="61555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ГОСУДАРСТВЕНННАЯ ИНСПЕКЦИЯ УКРАИНЫ НА НАЗЕМНОМ ТРАНСПОРТЕ</a:t>
            </a:r>
          </a:p>
          <a:p>
            <a:pPr algn="ctr"/>
            <a:r>
              <a:rPr lang="uk-UA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(УКРТРАНСИНСПЕКЦИЯ)</a:t>
            </a: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714488"/>
            <a:ext cx="9036496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uk-UA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ГАБАРИТНО-ВЕСОВОЙ КОНТРОЛЬ </a:t>
            </a:r>
          </a:p>
          <a:p>
            <a:pPr algn="ctr"/>
            <a:r>
              <a:rPr lang="uk-UA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АВТОМОБЛЬНЫХ ДОРОГАХ УКРАИНЫ</a:t>
            </a:r>
            <a:endParaRPr lang="ru-RU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65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-71584"/>
            <a:ext cx="9144000" cy="1052312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ПОКАЗАТЕЛИ ГАБАРИТНО-ВЕСОВОГО КОНТРОЛЯ</a:t>
            </a:r>
          </a:p>
          <a:p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(02.09.2013)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3548" y="1196752"/>
            <a:ext cx="81369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/>
              <a:t>На </a:t>
            </a:r>
            <a:r>
              <a:rPr lang="ru-RU" sz="2500" b="1" dirty="0"/>
              <a:t>автомобильных дорогах </a:t>
            </a:r>
            <a:endParaRPr lang="ru-RU" sz="2500" b="1" dirty="0" smtClean="0"/>
          </a:p>
          <a:p>
            <a:pPr algn="just"/>
            <a:r>
              <a:rPr lang="ru-RU" sz="2500" dirty="0" smtClean="0"/>
              <a:t>проверено </a:t>
            </a:r>
            <a:r>
              <a:rPr lang="ru-RU" sz="2500" dirty="0"/>
              <a:t>около 36 тыс. грузовых транспортных </a:t>
            </a:r>
            <a:r>
              <a:rPr lang="ru-RU" sz="2500" dirty="0" smtClean="0"/>
              <a:t>средств, </a:t>
            </a:r>
            <a:r>
              <a:rPr lang="ru-RU" sz="2500" dirty="0"/>
              <a:t>выявлено приблизительно 1,4 тыс. нарушений автотранспортного </a:t>
            </a:r>
            <a:r>
              <a:rPr lang="ru-RU" sz="2500" dirty="0" smtClean="0"/>
              <a:t>законодательства;</a:t>
            </a:r>
          </a:p>
          <a:p>
            <a:pPr algn="just"/>
            <a:endParaRPr lang="ru-RU" sz="2500" dirty="0" smtClean="0"/>
          </a:p>
          <a:p>
            <a:pPr algn="ctr"/>
            <a:r>
              <a:rPr lang="ru-RU" sz="2500" b="1" dirty="0" smtClean="0"/>
              <a:t>В </a:t>
            </a:r>
            <a:r>
              <a:rPr lang="ru-RU" sz="2500" b="1" dirty="0"/>
              <a:t>морских торговых портах </a:t>
            </a:r>
            <a:endParaRPr lang="ru-RU" sz="2500" b="1" dirty="0" smtClean="0"/>
          </a:p>
          <a:p>
            <a:pPr algn="just"/>
            <a:r>
              <a:rPr lang="ru-RU" sz="2500" dirty="0" smtClean="0"/>
              <a:t>проверено </a:t>
            </a:r>
            <a:r>
              <a:rPr lang="ru-RU" sz="2500" dirty="0"/>
              <a:t>более 6,5 тыс. таких транспортных </a:t>
            </a:r>
            <a:r>
              <a:rPr lang="ru-RU" sz="2500" dirty="0" smtClean="0"/>
              <a:t>средств</a:t>
            </a:r>
          </a:p>
          <a:p>
            <a:pPr algn="just"/>
            <a:r>
              <a:rPr lang="ru-RU" sz="2500" dirty="0" smtClean="0"/>
              <a:t>выявлено </a:t>
            </a:r>
            <a:r>
              <a:rPr lang="ru-RU" sz="2500" dirty="0"/>
              <a:t>более 200 нарушений.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653136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000" b="1" dirty="0"/>
              <a:t>В </a:t>
            </a:r>
            <a:r>
              <a:rPr lang="ru-RU" sz="3000" b="1" dirty="0" smtClean="0"/>
              <a:t>общем: </a:t>
            </a:r>
            <a:endParaRPr lang="ru-RU" sz="3000" b="1" dirty="0"/>
          </a:p>
          <a:p>
            <a:pPr algn="just"/>
            <a:r>
              <a:rPr lang="ru-RU" sz="3000" b="1" dirty="0" smtClean="0"/>
              <a:t> - </a:t>
            </a:r>
            <a:r>
              <a:rPr lang="ru-RU" sz="3000" dirty="0" smtClean="0"/>
              <a:t>проверено </a:t>
            </a:r>
            <a:r>
              <a:rPr lang="ru-RU" sz="3000" b="1" dirty="0" smtClean="0"/>
              <a:t>42 491 </a:t>
            </a:r>
            <a:r>
              <a:rPr lang="ru-RU" sz="3000" dirty="0" smtClean="0"/>
              <a:t>транспортное средство;</a:t>
            </a:r>
          </a:p>
          <a:p>
            <a:pPr algn="just"/>
            <a:r>
              <a:rPr lang="ru-RU" sz="3000" dirty="0" smtClean="0"/>
              <a:t> - выявлено </a:t>
            </a:r>
            <a:r>
              <a:rPr lang="ru-RU" sz="3000" b="1" dirty="0" smtClean="0"/>
              <a:t>1 613 </a:t>
            </a:r>
            <a:r>
              <a:rPr lang="ru-RU" sz="3000" dirty="0" smtClean="0"/>
              <a:t>нарушений автотранспортного законодательства</a:t>
            </a:r>
            <a:endParaRPr lang="ru-RU" sz="3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-71584"/>
            <a:ext cx="9144000" cy="1052312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ПОКАЗАТЕЛИ ГАБАРИТНО-ВЕСОВОГО КОНТРОЛЯ</a:t>
            </a:r>
          </a:p>
          <a:p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(02.09.2013)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196752"/>
            <a:ext cx="8568952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500" dirty="0" smtClean="0"/>
              <a:t>	</a:t>
            </a:r>
            <a:r>
              <a:rPr lang="ru-RU" sz="2500" dirty="0" smtClean="0"/>
              <a:t>В </a:t>
            </a:r>
            <a:r>
              <a:rPr lang="ru-RU" sz="2500" dirty="0"/>
              <a:t>период с 1 января по 1 августа 2013 года подразделениями Госавтоинспекции оформлено более </a:t>
            </a:r>
            <a:r>
              <a:rPr lang="en-US" sz="2500" dirty="0" smtClean="0"/>
              <a:t>      </a:t>
            </a:r>
            <a:r>
              <a:rPr lang="ru-RU" sz="2500" b="1" dirty="0" smtClean="0"/>
              <a:t>10,3 </a:t>
            </a:r>
            <a:r>
              <a:rPr lang="ru-RU" sz="2500" b="1" dirty="0"/>
              <a:t>тыс. разрешений на движение</a:t>
            </a:r>
            <a:r>
              <a:rPr lang="ru-RU" sz="2500" dirty="0" smtClean="0"/>
              <a:t>.</a:t>
            </a:r>
            <a:endParaRPr lang="en-US" sz="2500" dirty="0" smtClean="0"/>
          </a:p>
          <a:p>
            <a:pPr algn="just"/>
            <a:endParaRPr lang="ru-RU" sz="2500" dirty="0"/>
          </a:p>
          <a:p>
            <a:pPr algn="just"/>
            <a:r>
              <a:rPr lang="en-US" sz="2500" dirty="0" smtClean="0"/>
              <a:t>	</a:t>
            </a:r>
            <a:r>
              <a:rPr lang="ru-RU" sz="2500" dirty="0" smtClean="0"/>
              <a:t>За </a:t>
            </a:r>
            <a:r>
              <a:rPr lang="ru-RU" sz="2500" dirty="0"/>
              <a:t>данными </a:t>
            </a:r>
            <a:r>
              <a:rPr lang="ru-RU" sz="2500" dirty="0" err="1"/>
              <a:t>Укравтодора</a:t>
            </a:r>
            <a:r>
              <a:rPr lang="ru-RU" sz="2500" dirty="0"/>
              <a:t> в соответствии с постановлением Правительства № 879 в специальный фонд государственного бюджета Украины поступило от автомобильных перевозчиков как плата за проезд </a:t>
            </a:r>
            <a:r>
              <a:rPr lang="ru-RU" sz="2500" dirty="0" smtClean="0"/>
              <a:t>автомобильными </a:t>
            </a:r>
            <a:r>
              <a:rPr lang="ru-RU" sz="2500" dirty="0"/>
              <a:t>дорогами </a:t>
            </a:r>
            <a:r>
              <a:rPr lang="ru-RU" sz="2500" b="1" dirty="0"/>
              <a:t>2, 78 млн. грн</a:t>
            </a:r>
            <a:r>
              <a:rPr lang="ru-RU" sz="2500" b="1" dirty="0" smtClean="0"/>
              <a:t>.</a:t>
            </a:r>
            <a:endParaRPr lang="en-US" sz="2500" b="1" dirty="0" smtClean="0"/>
          </a:p>
          <a:p>
            <a:pPr algn="just"/>
            <a:endParaRPr lang="ru-RU" sz="2500" dirty="0"/>
          </a:p>
          <a:p>
            <a:pPr algn="just"/>
            <a:r>
              <a:rPr lang="en-US" sz="2500" dirty="0" smtClean="0"/>
              <a:t>	</a:t>
            </a:r>
            <a:r>
              <a:rPr lang="ru-RU" sz="2500" dirty="0" err="1" smtClean="0"/>
              <a:t>Укртрансинспекцией</a:t>
            </a:r>
            <a:r>
              <a:rPr lang="ru-RU" sz="2500" dirty="0" smtClean="0"/>
              <a:t> </a:t>
            </a:r>
            <a:r>
              <a:rPr lang="ru-RU" sz="2500" dirty="0"/>
              <a:t>за нарушение автотранспортного законодательства за 8 месяцев 2013 года применено финансовых санкций на сумму </a:t>
            </a:r>
            <a:r>
              <a:rPr lang="ru-RU" sz="2500" b="1" dirty="0"/>
              <a:t>свыше 2,7 млн. грн.</a:t>
            </a:r>
          </a:p>
        </p:txBody>
      </p:sp>
    </p:spTree>
    <p:extLst>
      <p:ext uri="{BB962C8B-B14F-4D97-AF65-F5344CB8AC3E}">
        <p14:creationId xmlns:p14="http://schemas.microsoft.com/office/powerpoint/2010/main" val="28692111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-71584"/>
            <a:ext cx="9144000" cy="908296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uk-UA" sz="1600" b="1" dirty="0" smtClean="0"/>
              <a:t>О</a:t>
            </a:r>
            <a:r>
              <a:rPr lang="ru-RU" sz="1600" b="1" dirty="0" smtClean="0"/>
              <a:t>БОРУДОВАНИЕ АВТОМОБИЛЬНЫХ ДОРОГ АВТОМАТИЧЕСКИМИ СИСТЕМАМИ ГАБАРИТНО-ВЕСОВОГО КОНТРОЯ</a:t>
            </a:r>
            <a:endParaRPr lang="uk-UA" sz="1600" b="1" dirty="0" smtClean="0"/>
          </a:p>
          <a:p>
            <a:pPr lvl="0"/>
            <a:r>
              <a:rPr lang="uk-UA" sz="1600" b="1" dirty="0" smtClean="0"/>
              <a:t>(РОССИЙСКАЯ ФЕДЕРАЦИЯ, БЕЛЬГИЯ, ЧЕХИЯ, ФРАНЦИЯ, ТУРЦИЯ И ДР.)</a:t>
            </a:r>
            <a:endParaRPr lang="ru-RU" sz="1600" b="1" dirty="0"/>
          </a:p>
          <a:p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6" descr="snapshot20100217133016.bmp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0" t="18286" r="9084" b="13683"/>
          <a:stretch/>
        </p:blipFill>
        <p:spPr bwMode="auto">
          <a:xfrm>
            <a:off x="35496" y="1124744"/>
            <a:ext cx="9007823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17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-71584"/>
            <a:ext cx="9144000" cy="928816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автоматический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пункт </a:t>
            </a:r>
          </a:p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габаритно-весового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контроля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украине</a:t>
            </a:r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683410"/>
            <a:ext cx="2643206" cy="19866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3"/>
          <a:srcRect l="23633" t="16250" r="17187" b="21874"/>
          <a:stretch>
            <a:fillRect/>
          </a:stretch>
        </p:blipFill>
        <p:spPr bwMode="auto">
          <a:xfrm>
            <a:off x="2787135" y="978182"/>
            <a:ext cx="5499642" cy="3593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8" name="Прямая со стрелкой 7"/>
          <p:cNvCxnSpPr>
            <a:stCxn id="6" idx="3"/>
          </p:cNvCxnSpPr>
          <p:nvPr/>
        </p:nvCxnSpPr>
        <p:spPr>
          <a:xfrm>
            <a:off x="2428860" y="1928802"/>
            <a:ext cx="2143140" cy="857256"/>
          </a:xfrm>
          <a:prstGeom prst="straightConnector1">
            <a:avLst/>
          </a:prstGeom>
          <a:ln w="63500">
            <a:solidFill>
              <a:srgbClr val="FF0000"/>
            </a:solidFill>
            <a:tailEnd type="stealth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214282" y="1214422"/>
            <a:ext cx="2214578" cy="14287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Автодорога М-06,</a:t>
            </a:r>
          </a:p>
          <a:p>
            <a:pPr algn="ctr"/>
            <a:r>
              <a:rPr lang="ru-RU" b="1" dirty="0" smtClean="0"/>
              <a:t>Киев-Чоп, </a:t>
            </a:r>
          </a:p>
          <a:p>
            <a:pPr algn="ctr"/>
            <a:r>
              <a:rPr lang="ru-RU" b="1" dirty="0" smtClean="0"/>
              <a:t>с. </a:t>
            </a:r>
            <a:r>
              <a:rPr lang="ru-RU" b="1" dirty="0" err="1" smtClean="0"/>
              <a:t>Капитановка</a:t>
            </a:r>
            <a:r>
              <a:rPr lang="ru-RU" b="1" dirty="0" smtClean="0"/>
              <a:t>, </a:t>
            </a:r>
          </a:p>
          <a:p>
            <a:pPr algn="ctr"/>
            <a:r>
              <a:rPr lang="ru-RU" b="1" dirty="0" smtClean="0"/>
              <a:t>Киевская область</a:t>
            </a:r>
            <a:endParaRPr lang="ru-RU" b="1" dirty="0"/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5" y="4714885"/>
            <a:ext cx="2643205" cy="19630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4714884"/>
            <a:ext cx="2571768" cy="19288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505290" y="-494990"/>
            <a:ext cx="6161606" cy="8544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3"/>
          <p:cNvSpPr txBox="1">
            <a:spLocks/>
          </p:cNvSpPr>
          <p:nvPr/>
        </p:nvSpPr>
        <p:spPr>
          <a:xfrm>
            <a:off x="0" y="-71584"/>
            <a:ext cx="9144000" cy="78594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Предварительные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места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размещения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автоматических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пунктов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габаритно-весового</a:t>
            </a:r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контроля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7F5F3E-D201-45E5-8CC3-49B5EF64B2F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67543" y="2204864"/>
            <a:ext cx="8494713" cy="114458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Благодарю за внимание</a:t>
            </a:r>
            <a:r>
              <a:rPr lang="ru-RU" sz="50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!</a:t>
            </a:r>
            <a:endParaRPr lang="en-US" sz="5000" b="1" dirty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52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3"/>
          <p:cNvSpPr txBox="1">
            <a:spLocks/>
          </p:cNvSpPr>
          <p:nvPr/>
        </p:nvSpPr>
        <p:spPr>
          <a:xfrm>
            <a:off x="0" y="-71584"/>
            <a:ext cx="9144000" cy="10800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ЗАдания</a:t>
            </a:r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УКРТРАНСиНСПЕКЦии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179512" y="1052736"/>
            <a:ext cx="7322270" cy="491589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Ø"/>
            </a:pPr>
            <a:r>
              <a:rPr lang="ru-RU" sz="1700" dirty="0" smtClean="0"/>
              <a:t>реализация государственной политики по вопросам безопасности на автомобильном, городском электрическом, железнодорожном транспорте и ведении дорожного хозяйства;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государственный контроль за соблюдением субъектами хозяйствования транспортного законодательства (в том числе габаритно-весовой контроль);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/>
              <a:t>лицензирование деятельности по перевозкам пассажиров и опасных грузов, багажа автомобильным и железнодорожным транспортом;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/>
              <a:t>учет и анализ катастроф, аварий и происшествий на наземном транспорте и разработка профилактических мер по их предупреждению;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/>
              <a:t>организация осуществления международных, междугородных и пригородных автобусных маршрутов, выходящих за пределы территории области;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/>
              <a:t>сертификация на автомобильном, городском электрическом и железнодорожном транспорте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/>
              <a:t>контроль состояния улиц, дорог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700" dirty="0" smtClean="0"/>
              <a:t>внесение предложений по формированию государственной политики по вопросам безопасности на автомобильном транспорте, городском электрическом, железнодорожном транспорте и ведения дорожного хозяйства.</a:t>
            </a:r>
            <a:endParaRPr lang="uk-UA" sz="1700" dirty="0" smtClean="0"/>
          </a:p>
          <a:p>
            <a:pPr algn="just">
              <a:buFont typeface="Wingdings" pitchFamily="2" charset="2"/>
              <a:buChar char="Ø"/>
            </a:pPr>
            <a:endParaRPr lang="uk-UA" sz="1750" dirty="0" smtClean="0">
              <a:latin typeface="Cambria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en-US" sz="1750" dirty="0">
              <a:latin typeface="Cambria" pitchFamily="18" charset="0"/>
            </a:endParaRPr>
          </a:p>
          <a:p>
            <a:pPr algn="just">
              <a:buFont typeface="Wingdings" pitchFamily="2" charset="2"/>
              <a:buChar char="Ø"/>
            </a:pPr>
            <a:endParaRPr lang="ru-RU" sz="1750" dirty="0" smtClean="0">
              <a:latin typeface="Cambria" pitchFamily="18" charset="0"/>
            </a:endParaRPr>
          </a:p>
        </p:txBody>
      </p:sp>
      <p:pic>
        <p:nvPicPr>
          <p:cNvPr id="6" name="Picture 6" descr="Dozvo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31" b="98491" l="717" r="98691">
                        <a14:foregroundMark x1="11783" y1="95528" x2="1652" y2="15787"/>
                        <a14:foregroundMark x1="11783" y1="95420" x2="38279" y2="85291"/>
                        <a14:foregroundMark x1="1746" y1="16433" x2="32949" y2="4472"/>
                        <a14:foregroundMark x1="7512" y1="30927" x2="7512" y2="30927"/>
                        <a14:foregroundMark x1="9476" y1="31573" x2="9476" y2="31573"/>
                        <a14:backgroundMark x1="29800" y1="2802" x2="29800" y2="2802"/>
                        <a14:backgroundMark x1="43547" y1="2263" x2="43547" y2="2263"/>
                        <a14:backgroundMark x1="33635" y1="1778" x2="33635" y2="1778"/>
                        <a14:backgroundMark x1="39401" y1="2263" x2="39401" y2="2263"/>
                        <a14:backgroundMark x1="1372" y1="22791" x2="1372" y2="227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96752"/>
            <a:ext cx="1617644" cy="936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0_13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81071" y="3573016"/>
            <a:ext cx="1455425" cy="972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725144"/>
            <a:ext cx="1372897" cy="176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782" y="2276984"/>
            <a:ext cx="1518720" cy="100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0453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0" y="-71584"/>
            <a:ext cx="9144000" cy="836288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строительства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(60-70-е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pic>
        <p:nvPicPr>
          <p:cNvPr id="2051" name="Picture 3" descr="PICT009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4976771" cy="3330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758" y="908720"/>
            <a:ext cx="4902672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1292585736_dorog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365104"/>
            <a:ext cx="2950286" cy="2170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:\журналістика\2013 рік\номер 3. лютий 2013\на отправку\слободян\історія дорожнього господарства 31.01.13\Фото1\Фото\expert_769_123_jpg_300x200_crop_q8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52736"/>
            <a:ext cx="3240360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-71584"/>
            <a:ext cx="9144000" cy="10800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5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5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габаритно-весовой</a:t>
            </a:r>
            <a:r>
              <a:rPr lang="uk-UA" sz="25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контроль</a:t>
            </a:r>
            <a:endParaRPr lang="ru-RU" sz="25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6182" y="1214422"/>
            <a:ext cx="521966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dirty="0" smtClean="0"/>
              <a:t>     До 2012 </a:t>
            </a:r>
            <a:r>
              <a:rPr lang="uk-UA" sz="2200" dirty="0" err="1" smtClean="0"/>
              <a:t>года</a:t>
            </a:r>
            <a:r>
              <a:rPr lang="uk-UA" sz="2200" dirty="0" smtClean="0"/>
              <a:t> </a:t>
            </a:r>
            <a:r>
              <a:rPr lang="ru-RU" sz="2200" dirty="0" smtClean="0"/>
              <a:t>габаритно-весовой контроль на автомобильных дорогах общего пользования осуществлялся Государственным агентством автомобильных дорог Украины (</a:t>
            </a:r>
            <a:r>
              <a:rPr lang="ru-RU" sz="2200" dirty="0" err="1" smtClean="0"/>
              <a:t>Укравтодором</a:t>
            </a:r>
            <a:r>
              <a:rPr lang="ru-RU" sz="2200" dirty="0" smtClean="0"/>
              <a:t>) и подчиненными ему дорожными организациями на 37 комплексах.</a:t>
            </a:r>
          </a:p>
          <a:p>
            <a:pPr algn="just"/>
            <a:endParaRPr lang="ru-RU" sz="2200" dirty="0" smtClean="0"/>
          </a:p>
          <a:p>
            <a:pPr algn="just"/>
            <a:r>
              <a:rPr lang="ru-RU" sz="2200" dirty="0" smtClean="0"/>
              <a:t>  В пунктах пересечения государственной границы габаритно-весовой контроль и взимание единого сбора осуществлялось специалистами Государственного предприятия «Служба международных автомобильных перевозок».</a:t>
            </a:r>
            <a:endParaRPr lang="ru-RU" sz="22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22915"/>
            <a:ext cx="3607240" cy="459746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99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352928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200" dirty="0" smtClean="0"/>
              <a:t>     </a:t>
            </a:r>
            <a:r>
              <a:rPr lang="ru-RU" sz="2000" dirty="0" smtClean="0"/>
              <a:t>В 2012 году Верховная Рада Украина приняла Закон Украины № 5502 «О внесении изменений в некоторые законодательные акты Украины относительно государственного регулирования и управления в сфере транспорта и дорожного хозяйства»:</a:t>
            </a:r>
          </a:p>
          <a:p>
            <a:pPr algn="just"/>
            <a:r>
              <a:rPr lang="ru-RU" sz="2000" b="1" dirty="0" smtClean="0"/>
              <a:t>функция осуществления габаритно-весового контроля на государственной границе была возложена на центральный орган исполнительной власти в сфере таможенного дела, а на автомобильных дорогах - на центральный орган исполнительной власти в сфере безопасности на наземном транспорте, то есть </a:t>
            </a:r>
            <a:r>
              <a:rPr lang="ru-RU" sz="2000" b="1" dirty="0" err="1" smtClean="0"/>
              <a:t>Укртрансинспекцию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 smtClean="0"/>
              <a:t>     В мае 2013 года было принято постановление Правительства относительно механизма реализации </a:t>
            </a:r>
            <a:r>
              <a:rPr lang="ru-RU" sz="2000" dirty="0" err="1" smtClean="0"/>
              <a:t>Укртрансинспекцией</a:t>
            </a:r>
            <a:r>
              <a:rPr lang="ru-RU" sz="2000" dirty="0" smtClean="0"/>
              <a:t> функций  габаритно-весового контроля на автомобильных дорогах общего пользования и функций ограничения/запрета движения транспортных средств в случае возникновения угрозы жизни или здоровью участников дорожного движения, безопасности грузов или возможности причинения повреждений автомобильным дорогам общего пользования, в том числе в сложных погодных условиях.</a:t>
            </a:r>
            <a:endParaRPr lang="uk-UA" sz="2200" b="1" dirty="0"/>
          </a:p>
        </p:txBody>
      </p:sp>
      <p:sp>
        <p:nvSpPr>
          <p:cNvPr id="3" name="Заголовок 3"/>
          <p:cNvSpPr txBox="1">
            <a:spLocks/>
          </p:cNvSpPr>
          <p:nvPr/>
        </p:nvSpPr>
        <p:spPr>
          <a:xfrm>
            <a:off x="0" y="-71584"/>
            <a:ext cx="9144000" cy="10800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Новый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</a:t>
            </a:r>
            <a:endParaRPr lang="uk-UA" sz="2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габаритно-весового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контроля</a:t>
            </a:r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90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42844" y="714356"/>
            <a:ext cx="8858312" cy="5793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Новая редакция постановления Правительства № 879 «О мерах по сохранению автомобильных дорог общего пользования»:</a:t>
            </a:r>
            <a:endParaRPr kumimoji="0" lang="ru-RU" sz="19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осуществление документального контроля при перевозке грузов;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внедрение автоматического контроля;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введение процентной ставки платы за проезд при отсутствии разрешительных документов;</a:t>
            </a:r>
          </a:p>
          <a:p>
            <a:r>
              <a:rPr lang="uk-UA" sz="1950" dirty="0" smtClean="0"/>
              <a:t>    </a:t>
            </a:r>
            <a:r>
              <a:rPr lang="uk-UA" sz="1950" i="1" dirty="0" smtClean="0"/>
              <a:t>- при </a:t>
            </a:r>
            <a:r>
              <a:rPr lang="uk-UA" sz="1950" i="1" dirty="0" err="1" smtClean="0"/>
              <a:t>превышении</a:t>
            </a:r>
            <a:r>
              <a:rPr lang="uk-UA" sz="1950" i="1" dirty="0" smtClean="0"/>
              <a:t> от 2% до 10% - в  </a:t>
            </a:r>
            <a:r>
              <a:rPr lang="uk-UA" sz="1950" i="1" dirty="0" err="1" smtClean="0"/>
              <a:t>двойном</a:t>
            </a:r>
            <a:r>
              <a:rPr lang="uk-UA" sz="1950" i="1" dirty="0" smtClean="0"/>
              <a:t> </a:t>
            </a:r>
            <a:r>
              <a:rPr lang="uk-UA" sz="1950" i="1" dirty="0" err="1" smtClean="0"/>
              <a:t>размере</a:t>
            </a:r>
            <a:r>
              <a:rPr lang="uk-UA" sz="1950" i="1" dirty="0" smtClean="0"/>
              <a:t>;</a:t>
            </a:r>
            <a:endParaRPr lang="ru-RU" sz="1950" i="1" dirty="0" smtClean="0"/>
          </a:p>
          <a:p>
            <a:r>
              <a:rPr lang="ru-RU" sz="1950" i="1" dirty="0" smtClean="0"/>
              <a:t>    - </a:t>
            </a:r>
            <a:r>
              <a:rPr lang="uk-UA" sz="1950" i="1" dirty="0" smtClean="0"/>
              <a:t>при </a:t>
            </a:r>
            <a:r>
              <a:rPr lang="uk-UA" sz="1950" i="1" dirty="0" err="1" smtClean="0"/>
              <a:t>превышении</a:t>
            </a:r>
            <a:r>
              <a:rPr lang="uk-UA" sz="1950" i="1" dirty="0" smtClean="0"/>
              <a:t> от 10% до 40% </a:t>
            </a:r>
            <a:r>
              <a:rPr lang="uk-UA" sz="1950" i="1" dirty="0" err="1" smtClean="0"/>
              <a:t>включительно</a:t>
            </a:r>
            <a:r>
              <a:rPr lang="uk-UA" sz="1950" i="1" dirty="0" smtClean="0"/>
              <a:t> - в </a:t>
            </a:r>
            <a:r>
              <a:rPr lang="uk-UA" sz="1950" i="1" dirty="0" err="1" smtClean="0"/>
              <a:t>тройном</a:t>
            </a:r>
            <a:r>
              <a:rPr lang="uk-UA" sz="1950" i="1" dirty="0" smtClean="0"/>
              <a:t> </a:t>
            </a:r>
            <a:r>
              <a:rPr lang="uk-UA" sz="1950" i="1" dirty="0" err="1" smtClean="0"/>
              <a:t>размере</a:t>
            </a:r>
            <a:r>
              <a:rPr lang="uk-UA" sz="1950" i="1" dirty="0" smtClean="0"/>
              <a:t>;</a:t>
            </a:r>
            <a:endParaRPr lang="ru-RU" sz="1950" i="1" dirty="0" smtClean="0"/>
          </a:p>
          <a:p>
            <a:r>
              <a:rPr lang="ru-RU" sz="1950" i="1" dirty="0" smtClean="0"/>
              <a:t>    - при превышении от 40% и больше – в пятикратном размере.</a:t>
            </a:r>
            <a:endParaRPr lang="ru-RU" sz="1950" i="1" dirty="0" smtClean="0">
              <a:latin typeface="+mj-lt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введение ограничений движения транспортных средств при температуре воздуха более 28 С </a:t>
            </a:r>
            <a:r>
              <a:rPr kumimoji="0" lang="ru-RU" sz="19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с</a:t>
            </a:r>
            <a:r>
              <a:rPr kumimoji="0" lang="ru-RU" sz="19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</a:rPr>
              <a:t> общим весом более 24 тонн и нагрузкой на ось 7 тонн.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950" dirty="0" smtClean="0"/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50" dirty="0" smtClean="0"/>
              <a:t>      </a:t>
            </a:r>
            <a:r>
              <a:rPr lang="ru-RU" sz="1950" b="1" dirty="0" smtClean="0"/>
              <a:t>Проект Закона Украины «О внесении изменений в некоторые законодательные акты Украины относительно повышения ответственности за проезд автомобильными дорогами общего пользования»: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50" dirty="0" smtClean="0"/>
              <a:t> - ответственность за неуплату за проезд автомобильными дорогами общего пользования </a:t>
            </a:r>
            <a:r>
              <a:rPr lang="ru-RU" sz="1950" i="1" dirty="0" smtClean="0"/>
              <a:t>(штраф в размере 85 тыс. </a:t>
            </a:r>
            <a:r>
              <a:rPr lang="ru-RU" sz="1950" i="1" dirty="0" err="1" smtClean="0"/>
              <a:t>грн</a:t>
            </a:r>
            <a:r>
              <a:rPr lang="ru-RU" sz="1950" i="1" dirty="0" smtClean="0"/>
              <a:t>.)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50" dirty="0" smtClean="0"/>
              <a:t> - ответственность водителей и автомобильных перевозчиков за отказ от прохождения габаритно-весового контроля </a:t>
            </a:r>
            <a:r>
              <a:rPr lang="ru-RU" sz="1950" i="1" dirty="0" smtClean="0"/>
              <a:t>(штраф в размере 5,1 тыс. </a:t>
            </a:r>
            <a:r>
              <a:rPr lang="ru-RU" sz="1950" i="1" dirty="0" err="1" smtClean="0"/>
              <a:t>грн</a:t>
            </a:r>
            <a:r>
              <a:rPr lang="ru-RU" sz="1950" i="1" dirty="0" smtClean="0"/>
              <a:t>.)</a:t>
            </a:r>
            <a:endParaRPr kumimoji="0" lang="ru-RU" sz="195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0" y="-71584"/>
            <a:ext cx="9144000" cy="857378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габаритно-весового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контроль: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усиление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ответственности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увеличение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штрафов</a:t>
            </a:r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3"/>
          <p:cNvSpPr txBox="1">
            <a:spLocks/>
          </p:cNvSpPr>
          <p:nvPr/>
        </p:nvSpPr>
        <p:spPr>
          <a:xfrm>
            <a:off x="0" y="-71584"/>
            <a:ext cx="9144000" cy="857378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совместной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работы</a:t>
            </a:r>
            <a:endParaRPr lang="uk-UA" sz="2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F:\журналістика\2013 рік\номер 3. лютий 2013\2013-02-08 12.03.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121" y="1367702"/>
            <a:ext cx="2277655" cy="1708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6361149" y="6150325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МТП, г. Евпатория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648" y="1340768"/>
            <a:ext cx="2873895" cy="1763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19572" y="321297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МТП, г. Одесса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766" y="928670"/>
            <a:ext cx="2564354" cy="1708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151220" y="270892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МТП, г. Бердянск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335" y="616530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МТП, г. Ильичевск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7244" y="601199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МТП, г. Николаев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8892" y="320368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МТП, г. Мариуполь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878" y="3496022"/>
            <a:ext cx="2381250" cy="2381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579" y="3932322"/>
            <a:ext cx="2580877" cy="1935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58" y="4009563"/>
            <a:ext cx="2571750" cy="1781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69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-71584"/>
            <a:ext cx="9144000" cy="10800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2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Материально-техническая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база и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финансирование</a:t>
            </a:r>
            <a:endParaRPr lang="uk-UA" sz="2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071546"/>
            <a:ext cx="814393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500" b="1" dirty="0" smtClean="0"/>
              <a:t>В 2014 </a:t>
            </a:r>
            <a:r>
              <a:rPr lang="uk-UA" sz="2500" b="1" dirty="0" err="1" smtClean="0"/>
              <a:t>году</a:t>
            </a:r>
            <a:r>
              <a:rPr lang="uk-UA" sz="2500" b="1" dirty="0" smtClean="0"/>
              <a:t> </a:t>
            </a:r>
            <a:r>
              <a:rPr lang="uk-UA" sz="2500" b="1" dirty="0" err="1" smtClean="0"/>
              <a:t>запланировнао</a:t>
            </a:r>
            <a:r>
              <a:rPr lang="uk-UA" sz="2500" b="1" dirty="0" smtClean="0"/>
              <a:t> </a:t>
            </a:r>
            <a:r>
              <a:rPr lang="uk-UA" sz="2500" b="1" dirty="0" err="1" smtClean="0"/>
              <a:t>приобритение</a:t>
            </a:r>
            <a:r>
              <a:rPr lang="uk-UA" sz="2500" b="1" dirty="0" smtClean="0"/>
              <a:t> </a:t>
            </a:r>
          </a:p>
          <a:p>
            <a:pPr algn="ctr"/>
            <a:r>
              <a:rPr lang="uk-UA" sz="2500" b="1" dirty="0" smtClean="0"/>
              <a:t>44 </a:t>
            </a:r>
            <a:r>
              <a:rPr lang="uk-UA" sz="2500" b="1" dirty="0" err="1" smtClean="0"/>
              <a:t>мобильных</a:t>
            </a:r>
            <a:r>
              <a:rPr lang="uk-UA" sz="2500" b="1" dirty="0" smtClean="0"/>
              <a:t> </a:t>
            </a:r>
            <a:r>
              <a:rPr lang="uk-UA" sz="2500" b="1" dirty="0" err="1" smtClean="0"/>
              <a:t>пунктов</a:t>
            </a:r>
            <a:r>
              <a:rPr lang="uk-UA" sz="2500" b="1" dirty="0" smtClean="0"/>
              <a:t> </a:t>
            </a:r>
            <a:r>
              <a:rPr lang="uk-UA" sz="2500" b="1" dirty="0" err="1" smtClean="0"/>
              <a:t>контроля</a:t>
            </a:r>
            <a:r>
              <a:rPr lang="uk-UA" sz="2500" dirty="0" smtClean="0"/>
              <a:t>:</a:t>
            </a:r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971" y="1928802"/>
            <a:ext cx="667148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200" dirty="0" smtClean="0"/>
              <a:t>средства измерения габаритных параметров ТС  </a:t>
            </a:r>
          </a:p>
          <a:p>
            <a:pPr marL="285750" indent="-285750" algn="just">
              <a:buFontTx/>
              <a:buChar char="-"/>
            </a:pPr>
            <a:r>
              <a:rPr lang="ru-RU" sz="2200" dirty="0" smtClean="0"/>
              <a:t>средства измерения весовых параметров ТС  </a:t>
            </a:r>
          </a:p>
          <a:p>
            <a:pPr marL="285750" indent="-285750" algn="just">
              <a:buFontTx/>
              <a:buChar char="-"/>
            </a:pPr>
            <a:r>
              <a:rPr lang="ru-RU" sz="2200" dirty="0" smtClean="0"/>
              <a:t>средства измерения технических параметров ТС </a:t>
            </a:r>
          </a:p>
          <a:p>
            <a:pPr marL="285750" indent="-285750" algn="just">
              <a:buFontTx/>
              <a:buChar char="-"/>
            </a:pPr>
            <a:r>
              <a:rPr lang="ru-RU" sz="2200" dirty="0" smtClean="0"/>
              <a:t>программно-аппаратный комплекс </a:t>
            </a:r>
          </a:p>
          <a:p>
            <a:pPr marL="285750" indent="-285750" algn="just"/>
            <a:r>
              <a:rPr lang="ru-RU" sz="2200" dirty="0" smtClean="0"/>
              <a:t>			          (ноутбук, принтер, сканер, факс) </a:t>
            </a:r>
          </a:p>
          <a:p>
            <a:pPr marL="285750" indent="-285750" algn="just">
              <a:buFontTx/>
              <a:buChar char="-"/>
            </a:pPr>
            <a:r>
              <a:rPr lang="ru-RU" sz="2200" dirty="0" smtClean="0"/>
              <a:t>средства мобильной связи  </a:t>
            </a:r>
          </a:p>
          <a:p>
            <a:pPr marL="285750" indent="-285750" algn="just">
              <a:buFontTx/>
              <a:buChar char="-"/>
            </a:pPr>
            <a:r>
              <a:rPr lang="ru-RU" sz="2200" dirty="0" smtClean="0"/>
              <a:t>приборы для считывания данных с </a:t>
            </a:r>
            <a:r>
              <a:rPr lang="ru-RU" sz="2200" dirty="0" err="1" smtClean="0"/>
              <a:t>тахографа</a:t>
            </a:r>
            <a:r>
              <a:rPr lang="ru-RU" sz="2200" dirty="0" smtClean="0"/>
              <a:t>  </a:t>
            </a:r>
          </a:p>
          <a:p>
            <a:pPr marL="285750" indent="-285750" algn="just">
              <a:buFontTx/>
              <a:buChar char="-"/>
            </a:pPr>
            <a:r>
              <a:rPr lang="ru-RU" sz="2200" dirty="0" smtClean="0"/>
              <a:t>автотранспортное средство</a:t>
            </a:r>
            <a:endParaRPr lang="uk-UA" sz="2200" dirty="0"/>
          </a:p>
        </p:txBody>
      </p:sp>
      <p:pic>
        <p:nvPicPr>
          <p:cNvPr id="7170" name="Picture 2" descr="IMG_2732_Avtodo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3" r="33248" b="24045"/>
          <a:stretch/>
        </p:blipFill>
        <p:spPr bwMode="auto">
          <a:xfrm>
            <a:off x="7092280" y="5229200"/>
            <a:ext cx="1900833" cy="1408737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D:\János\P103029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9" t="31099" r="6771" b="13112"/>
          <a:stretch/>
        </p:blipFill>
        <p:spPr bwMode="auto">
          <a:xfrm>
            <a:off x="7063655" y="3239895"/>
            <a:ext cx="1900833" cy="184528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IMG_2731_Avtodor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5" b="14497"/>
          <a:stretch/>
        </p:blipFill>
        <p:spPr bwMode="auto">
          <a:xfrm>
            <a:off x="7063657" y="1702522"/>
            <a:ext cx="1900831" cy="14407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30"/>
          <a:stretch/>
        </p:blipFill>
        <p:spPr bwMode="auto">
          <a:xfrm>
            <a:off x="4616073" y="4786322"/>
            <a:ext cx="2384819" cy="17859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\\FS01\Profile$\joanna.rutkowska\Pulpit\ducato2008_srode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849" y="4786322"/>
            <a:ext cx="2481341" cy="17859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\\FS01\Profile$\joanna.rutkowska\Pulpit\noweducatojtdtylemprzode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4786322"/>
            <a:ext cx="2344581" cy="175876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94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3"/>
          <p:cNvSpPr txBox="1">
            <a:spLocks/>
          </p:cNvSpPr>
          <p:nvPr/>
        </p:nvSpPr>
        <p:spPr>
          <a:xfrm>
            <a:off x="0" y="-71584"/>
            <a:ext cx="9144000" cy="10800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12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Материально-техническая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база и  </a:t>
            </a:r>
            <a:r>
              <a:rPr lang="uk-UA" sz="22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финансирование</a:t>
            </a:r>
            <a:r>
              <a:rPr lang="uk-UA" sz="2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uk-UA" sz="2400" dirty="0" err="1" smtClean="0"/>
              <a:t>строительство</a:t>
            </a:r>
            <a:r>
              <a:rPr lang="uk-UA" sz="2400" dirty="0" smtClean="0"/>
              <a:t> </a:t>
            </a:r>
            <a:r>
              <a:rPr lang="uk-UA" sz="2400" dirty="0" err="1" smtClean="0"/>
              <a:t>стационарных</a:t>
            </a:r>
            <a:r>
              <a:rPr lang="uk-UA" sz="2400" dirty="0" smtClean="0"/>
              <a:t> </a:t>
            </a:r>
            <a:r>
              <a:rPr lang="uk-UA" sz="2400" dirty="0" err="1" smtClean="0"/>
              <a:t>габаритно-весовых</a:t>
            </a:r>
            <a:r>
              <a:rPr lang="uk-UA" sz="2400" dirty="0" smtClean="0"/>
              <a:t> </a:t>
            </a:r>
            <a:r>
              <a:rPr lang="uk-UA" sz="2400" dirty="0" err="1" smtClean="0"/>
              <a:t>комплексов</a:t>
            </a:r>
            <a:endParaRPr lang="ru-RU" sz="2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909" y="1000108"/>
            <a:ext cx="4824139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000" dirty="0" smtClean="0"/>
              <a:t>     </a:t>
            </a:r>
            <a:r>
              <a:rPr lang="ru-RU" sz="2000" dirty="0" smtClean="0"/>
              <a:t>Для создания полноценной и функциональной системы габаритно-весового контроля необходимо создать и объединить процедуру контроля с различными средствами измерительной техники и различным технологическими схемами проведения контроля в единую систему.     </a:t>
            </a:r>
          </a:p>
          <a:p>
            <a:pPr algn="just"/>
            <a:r>
              <a:rPr lang="ru-RU" sz="2000" dirty="0" smtClean="0"/>
              <a:t>     Для четкой работы и минимизации влияния габаритно-весового контроля на дорожное движение </a:t>
            </a:r>
            <a:r>
              <a:rPr lang="ru-RU" sz="2000" dirty="0" err="1" smtClean="0"/>
              <a:t>Укртрансинспекция</a:t>
            </a:r>
            <a:r>
              <a:rPr lang="ru-RU" sz="2000" dirty="0" smtClean="0"/>
              <a:t> рассматривает вопрос </a:t>
            </a:r>
            <a:r>
              <a:rPr lang="ru-RU" sz="2000" b="1" dirty="0" smtClean="0"/>
              <a:t>строительства       16 стационарных габаритно-весовых комплексов на суму 7,2 </a:t>
            </a:r>
            <a:r>
              <a:rPr lang="ru-RU" sz="2000" b="1" dirty="0" err="1" smtClean="0"/>
              <a:t>млн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грн</a:t>
            </a:r>
            <a:r>
              <a:rPr lang="ru-RU" sz="2000" b="1" dirty="0" smtClean="0"/>
              <a:t>. </a:t>
            </a:r>
            <a:r>
              <a:rPr lang="ru-RU" sz="2000" dirty="0" smtClean="0"/>
              <a:t>на дорогах общего пользования по направлениям международных транспортных коридоров</a:t>
            </a:r>
            <a:endParaRPr lang="ru-RU" sz="2000" dirty="0"/>
          </a:p>
        </p:txBody>
      </p:sp>
      <p:pic>
        <p:nvPicPr>
          <p:cNvPr id="1026" name="Picture 2" descr="G:\doklad\ФОТО 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32" r="4628" b="10494"/>
          <a:stretch/>
        </p:blipFill>
        <p:spPr bwMode="auto">
          <a:xfrm>
            <a:off x="5005261" y="1928803"/>
            <a:ext cx="3995895" cy="337240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48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вердый переплет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Твердый переплет">
    <a:dk1>
      <a:sysClr val="windowText" lastClr="000000"/>
    </a:dk1>
    <a:lt1>
      <a:sysClr val="window" lastClr="FFFFFF"/>
    </a:lt1>
    <a:dk2>
      <a:srgbClr val="895D1D"/>
    </a:dk2>
    <a:lt2>
      <a:srgbClr val="ECE9C6"/>
    </a:lt2>
    <a:accent1>
      <a:srgbClr val="873624"/>
    </a:accent1>
    <a:accent2>
      <a:srgbClr val="D6862D"/>
    </a:accent2>
    <a:accent3>
      <a:srgbClr val="D0BE40"/>
    </a:accent3>
    <a:accent4>
      <a:srgbClr val="877F6C"/>
    </a:accent4>
    <a:accent5>
      <a:srgbClr val="972109"/>
    </a:accent5>
    <a:accent6>
      <a:srgbClr val="AEB795"/>
    </a:accent6>
    <a:hlink>
      <a:srgbClr val="CC9900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4478</TotalTime>
  <Words>411</Words>
  <Application>Microsoft Office PowerPoint</Application>
  <PresentationFormat>Экран (4:3)</PresentationFormat>
  <Paragraphs>98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Твердый переплет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Bezpeka</dc:creator>
  <cp:lastModifiedBy>Tanya</cp:lastModifiedBy>
  <cp:revision>470</cp:revision>
  <cp:lastPrinted>2013-09-03T11:27:05Z</cp:lastPrinted>
  <dcterms:created xsi:type="dcterms:W3CDTF">2012-11-28T09:40:44Z</dcterms:created>
  <dcterms:modified xsi:type="dcterms:W3CDTF">2013-09-03T11:29:04Z</dcterms:modified>
</cp:coreProperties>
</file>