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3" r:id="rId3"/>
    <p:sldId id="296" r:id="rId4"/>
    <p:sldId id="285" r:id="rId5"/>
    <p:sldId id="294" r:id="rId6"/>
    <p:sldId id="295" r:id="rId7"/>
    <p:sldId id="287" r:id="rId8"/>
    <p:sldId id="288" r:id="rId9"/>
    <p:sldId id="289" r:id="rId10"/>
    <p:sldId id="290" r:id="rId11"/>
    <p:sldId id="261" r:id="rId12"/>
    <p:sldId id="260" r:id="rId13"/>
    <p:sldId id="264" r:id="rId14"/>
    <p:sldId id="265" r:id="rId15"/>
    <p:sldId id="266" r:id="rId16"/>
    <p:sldId id="262" r:id="rId17"/>
    <p:sldId id="263" r:id="rId18"/>
    <p:sldId id="267" r:id="rId19"/>
    <p:sldId id="268" r:id="rId20"/>
    <p:sldId id="269" r:id="rId21"/>
    <p:sldId id="270" r:id="rId22"/>
    <p:sldId id="291" r:id="rId23"/>
    <p:sldId id="292" r:id="rId24"/>
    <p:sldId id="293" r:id="rId25"/>
    <p:sldId id="271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CC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32" autoAdjust="0"/>
    <p:restoredTop sz="94624" autoAdjust="0"/>
  </p:normalViewPr>
  <p:slideViewPr>
    <p:cSldViewPr>
      <p:cViewPr>
        <p:scale>
          <a:sx n="66" d="100"/>
          <a:sy n="66" d="100"/>
        </p:scale>
        <p:origin x="-2934" y="-11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394C3-2FFC-42ED-A422-C83DF71D3479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C3899-A32B-41DB-8E43-CDC3EFD471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FB54C-C4B2-4822-BCAE-65895144A9D6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49C53-334B-43D0-80C2-D1E42767C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BE423-C74A-4A68-A293-AA49C5550666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89F93-953A-4130-AB03-EABAB408F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E473-1A71-42E1-85D5-6EC211E2A427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8D40D-3916-42F4-86E9-51EE333EE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92ED0-1DE9-4E60-ACA5-EFDE9F59026A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5ED5B-9F83-463D-9D3D-6DF571AB6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E8F93-B85E-40C9-8C35-352791982CDB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E41EA-964A-4658-9E34-D4CB6407B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72483-EE2B-49B0-A708-8673D708B7F6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34A2B-A461-4BD5-8014-9E869E7F4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63EAA-DD0E-4EB6-9634-6985851C81D9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9A433-ABC5-4757-A68D-32ED03CD9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BDD94-04BE-4BED-8817-B7A8052069F9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FF963-453C-4913-801C-C60C60300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5667A-CCEC-4DA5-B120-7BA04E8FDECB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AC673-117B-4A2A-8B4A-B852473AB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5B150-BE21-4A83-B8D0-E7E27CFF481D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C239-CAA5-4E38-BCC8-87552385B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64000">
              <a:schemeClr val="accent1">
                <a:tint val="44500"/>
                <a:satMod val="160000"/>
              </a:schemeClr>
            </a:gs>
            <a:gs pos="82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04CB05-07A2-4C14-8A6A-2868F6C9FB90}" type="datetimeFigureOut">
              <a:rPr lang="ru-RU"/>
              <a:pPr>
                <a:defRPr/>
              </a:pPr>
              <a:t>02.09.2013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D74B64-E40C-4DAD-BED3-48017C5C5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74904-Ber1111serke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71802" y="14285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4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		                                  </a:t>
            </a:r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ДОКЛАД</a:t>
            </a:r>
          </a:p>
          <a:p>
            <a:pPr algn="r"/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                Директора Департамента автомобильного транспорта</a:t>
            </a:r>
            <a:endParaRPr lang="uk-UA" sz="2400" b="1">
              <a:solidFill>
                <a:srgbClr val="002060"/>
              </a:solidFill>
              <a:latin typeface="Calibri" pitchFamily="34" charset="0"/>
            </a:endParaRPr>
          </a:p>
          <a:p>
            <a:pPr algn="r"/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                                      </a:t>
            </a:r>
          </a:p>
          <a:p>
            <a:pPr algn="r"/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		                     </a:t>
            </a:r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Петухова Д.В.</a:t>
            </a:r>
            <a:endParaRPr lang="uk-UA" sz="3200" b="1">
              <a:solidFill>
                <a:srgbClr val="002060"/>
              </a:solidFill>
              <a:latin typeface="Calibri" pitchFamily="34" charset="0"/>
            </a:endParaRPr>
          </a:p>
          <a:p>
            <a:pPr algn="r"/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				  </a:t>
            </a:r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                                 </a:t>
            </a:r>
          </a:p>
          <a:p>
            <a:pPr algn="r"/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  <a:p>
            <a:pPr algn="r"/>
            <a:r>
              <a:rPr lang="ru-RU" sz="2400" b="1">
                <a:solidFill>
                  <a:srgbClr val="002060"/>
                </a:solidFill>
                <a:latin typeface="Calibri" pitchFamily="34" charset="0"/>
              </a:rPr>
              <a:t>      </a:t>
            </a:r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НА ТЕМУ:</a:t>
            </a:r>
            <a:endParaRPr lang="uk-UA" sz="2400" b="1">
              <a:solidFill>
                <a:srgbClr val="002060"/>
              </a:solidFill>
              <a:latin typeface="Calibri" pitchFamily="34" charset="0"/>
            </a:endParaRPr>
          </a:p>
          <a:p>
            <a:pPr algn="r"/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 </a:t>
            </a:r>
            <a:endParaRPr lang="uk-UA" b="1">
              <a:solidFill>
                <a:srgbClr val="002060"/>
              </a:solidFill>
              <a:latin typeface="Calibri" pitchFamily="34" charset="0"/>
            </a:endParaRPr>
          </a:p>
          <a:p>
            <a:pPr algn="r"/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«Государственная политика Украины</a:t>
            </a:r>
          </a:p>
          <a:p>
            <a:pPr algn="r"/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и создание благоприятных условий </a:t>
            </a:r>
          </a:p>
          <a:p>
            <a:pPr algn="r"/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развития рынка международных </a:t>
            </a:r>
          </a:p>
          <a:p>
            <a:pPr algn="r"/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автомобильных перевозок».</a:t>
            </a:r>
            <a:endParaRPr lang="uk-UA" sz="3200" b="1">
              <a:solidFill>
                <a:srgbClr val="002060"/>
              </a:solidFill>
              <a:latin typeface="Calibri" pitchFamily="34" charset="0"/>
            </a:endParaRPr>
          </a:p>
          <a:p>
            <a:pPr algn="r"/>
            <a:endParaRPr lang="uk-UA" sz="32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315" name="TextBox 9"/>
          <p:cNvSpPr txBox="1">
            <a:spLocks noChangeArrowheads="1"/>
          </p:cNvSpPr>
          <p:nvPr/>
        </p:nvSpPr>
        <p:spPr bwMode="auto">
          <a:xfrm>
            <a:off x="7858125" y="6488113"/>
            <a:ext cx="1349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г. Ялта 2013</a:t>
            </a:r>
            <a:endParaRPr lang="uk-UA" b="1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3"/>
          <p:cNvSpPr txBox="1">
            <a:spLocks noChangeArrowheads="1"/>
          </p:cNvSpPr>
          <p:nvPr/>
        </p:nvSpPr>
        <p:spPr bwMode="auto">
          <a:xfrm>
            <a:off x="0" y="428625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В 2013 году было проведено 10 смешанных Комиссий</a:t>
            </a:r>
            <a:endParaRPr lang="uk-UA" sz="2400" b="1"/>
          </a:p>
        </p:txBody>
      </p:sp>
      <p:pic>
        <p:nvPicPr>
          <p:cNvPr id="24578" name="Рисунок 5" descr="greece-fla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571750"/>
            <a:ext cx="1500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7" descr="flag_bulgar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3429000"/>
            <a:ext cx="1500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8" descr="kartinki24ru_flagi_georgi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4357688"/>
            <a:ext cx="1500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9" descr="Uzbekistan-Flag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25" y="1714500"/>
            <a:ext cx="1500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10" descr="maxresdefault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25" y="5286375"/>
            <a:ext cx="15001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11" descr="254617069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3" y="5286375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Рисунок 12" descr="литва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3" y="171450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Рисунок 13" descr="flag_belarusi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3" y="257175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Рисунок 14" descr="Estonia Grunge Flag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57813" y="342900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Рисунок 15" descr="турция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57813" y="428625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TextBox 16"/>
          <p:cNvSpPr txBox="1">
            <a:spLocks noChangeArrowheads="1"/>
          </p:cNvSpPr>
          <p:nvPr/>
        </p:nvSpPr>
        <p:spPr bwMode="auto">
          <a:xfrm>
            <a:off x="2571750" y="18573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Узбекистан</a:t>
            </a:r>
            <a:endParaRPr lang="uk-UA" b="1"/>
          </a:p>
        </p:txBody>
      </p:sp>
      <p:sp>
        <p:nvSpPr>
          <p:cNvPr id="24589" name="TextBox 17"/>
          <p:cNvSpPr txBox="1">
            <a:spLocks noChangeArrowheads="1"/>
          </p:cNvSpPr>
          <p:nvPr/>
        </p:nvSpPr>
        <p:spPr bwMode="auto">
          <a:xfrm>
            <a:off x="2571750" y="271462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Греция</a:t>
            </a:r>
            <a:endParaRPr lang="uk-UA" b="1"/>
          </a:p>
        </p:txBody>
      </p:sp>
      <p:sp>
        <p:nvSpPr>
          <p:cNvPr id="24590" name="TextBox 18"/>
          <p:cNvSpPr txBox="1">
            <a:spLocks noChangeArrowheads="1"/>
          </p:cNvSpPr>
          <p:nvPr/>
        </p:nvSpPr>
        <p:spPr bwMode="auto">
          <a:xfrm>
            <a:off x="2571750" y="35591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Болгария</a:t>
            </a:r>
            <a:endParaRPr lang="uk-UA" b="1"/>
          </a:p>
        </p:txBody>
      </p:sp>
      <p:sp>
        <p:nvSpPr>
          <p:cNvPr id="24591" name="TextBox 19"/>
          <p:cNvSpPr txBox="1">
            <a:spLocks noChangeArrowheads="1"/>
          </p:cNvSpPr>
          <p:nvPr/>
        </p:nvSpPr>
        <p:spPr bwMode="auto">
          <a:xfrm>
            <a:off x="2571750" y="448786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Грузия</a:t>
            </a:r>
            <a:endParaRPr lang="uk-UA" b="1"/>
          </a:p>
        </p:txBody>
      </p:sp>
      <p:sp>
        <p:nvSpPr>
          <p:cNvPr id="24592" name="TextBox 20"/>
          <p:cNvSpPr txBox="1">
            <a:spLocks noChangeArrowheads="1"/>
          </p:cNvSpPr>
          <p:nvPr/>
        </p:nvSpPr>
        <p:spPr bwMode="auto">
          <a:xfrm>
            <a:off x="2571750" y="541655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Чехия</a:t>
            </a:r>
            <a:endParaRPr lang="uk-UA" b="1"/>
          </a:p>
        </p:txBody>
      </p:sp>
      <p:sp>
        <p:nvSpPr>
          <p:cNvPr id="24593" name="TextBox 21"/>
          <p:cNvSpPr txBox="1">
            <a:spLocks noChangeArrowheads="1"/>
          </p:cNvSpPr>
          <p:nvPr/>
        </p:nvSpPr>
        <p:spPr bwMode="auto">
          <a:xfrm>
            <a:off x="6858000" y="192881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Литва</a:t>
            </a:r>
            <a:endParaRPr lang="uk-UA" b="1"/>
          </a:p>
        </p:txBody>
      </p:sp>
      <p:sp>
        <p:nvSpPr>
          <p:cNvPr id="24594" name="TextBox 22"/>
          <p:cNvSpPr txBox="1">
            <a:spLocks noChangeArrowheads="1"/>
          </p:cNvSpPr>
          <p:nvPr/>
        </p:nvSpPr>
        <p:spPr bwMode="auto">
          <a:xfrm>
            <a:off x="6786563" y="2643188"/>
            <a:ext cx="1785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Республика</a:t>
            </a:r>
          </a:p>
          <a:p>
            <a:r>
              <a:rPr lang="ru-RU" b="1"/>
              <a:t>   Беларусь</a:t>
            </a:r>
            <a:endParaRPr lang="uk-UA" b="1"/>
          </a:p>
        </p:txBody>
      </p:sp>
      <p:sp>
        <p:nvSpPr>
          <p:cNvPr id="24595" name="TextBox 23"/>
          <p:cNvSpPr txBox="1">
            <a:spLocks noChangeArrowheads="1"/>
          </p:cNvSpPr>
          <p:nvPr/>
        </p:nvSpPr>
        <p:spPr bwMode="auto">
          <a:xfrm>
            <a:off x="6786563" y="3559175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Эстония</a:t>
            </a:r>
            <a:endParaRPr lang="uk-UA" b="1"/>
          </a:p>
        </p:txBody>
      </p:sp>
      <p:sp>
        <p:nvSpPr>
          <p:cNvPr id="24596" name="TextBox 24"/>
          <p:cNvSpPr txBox="1">
            <a:spLocks noChangeArrowheads="1"/>
          </p:cNvSpPr>
          <p:nvPr/>
        </p:nvSpPr>
        <p:spPr bwMode="auto">
          <a:xfrm>
            <a:off x="6786563" y="4416425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Турция</a:t>
            </a:r>
            <a:endParaRPr lang="uk-UA" b="1"/>
          </a:p>
        </p:txBody>
      </p:sp>
      <p:sp>
        <p:nvSpPr>
          <p:cNvPr id="24597" name="TextBox 25"/>
          <p:cNvSpPr txBox="1">
            <a:spLocks noChangeArrowheads="1"/>
          </p:cNvSpPr>
          <p:nvPr/>
        </p:nvSpPr>
        <p:spPr bwMode="auto">
          <a:xfrm>
            <a:off x="6786563" y="5429250"/>
            <a:ext cx="1928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- Азербайджан</a:t>
            </a:r>
            <a:endParaRPr lang="uk-UA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zbekistan-Flag.gif"/>
          <p:cNvPicPr>
            <a:picLocks noChangeAspect="1"/>
          </p:cNvPicPr>
          <p:nvPr/>
        </p:nvPicPr>
        <p:blipFill>
          <a:blip r:embed="rId2" cstate="print">
            <a:lum bright="-1000"/>
          </a:blip>
          <a:stretch>
            <a:fillRect/>
          </a:stretch>
        </p:blipFill>
        <p:spPr>
          <a:xfrm>
            <a:off x="9743" y="4856"/>
            <a:ext cx="2565721" cy="1674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2616200" y="17463"/>
            <a:ext cx="45481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Узбекистан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56" name="Group 48"/>
          <p:cNvGraphicFramePr>
            <a:graphicFrameLocks noGrp="1"/>
          </p:cNvGraphicFramePr>
          <p:nvPr/>
        </p:nvGraphicFramePr>
        <p:xfrm>
          <a:off x="323850" y="1916113"/>
          <a:ext cx="8496300" cy="4781550"/>
        </p:xfrm>
        <a:graphic>
          <a:graphicData uri="http://schemas.openxmlformats.org/drawingml/2006/table">
            <a:tbl>
              <a:tblPr/>
              <a:tblGrid>
                <a:gridCol w="403225"/>
                <a:gridCol w="2146300"/>
                <a:gridCol w="2063750"/>
                <a:gridCol w="1941513"/>
                <a:gridCol w="1941512"/>
              </a:tblGrid>
              <a:tr h="1068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</a:t>
                      </a:r>
                      <a:endParaRPr kumimoji="0" 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Предварительная квота разрешений на 201 3 год, установленная путем переписки в 2012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Дополнительная квота разрешений на 2013 год 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результатам Смешанной Комиссии  (28.02.2013)установленная 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Двухсторонние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550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350</a:t>
                      </a:r>
                      <a:endParaRPr kumimoji="0" lang="uk-UA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Транзитные и в/из третьих стран с ДС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850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550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500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1400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900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reece-fla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" y="595"/>
            <a:ext cx="2332741" cy="1579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6" name="TextBox 5"/>
          <p:cNvSpPr txBox="1">
            <a:spLocks noChangeArrowheads="1"/>
          </p:cNvSpPr>
          <p:nvPr/>
        </p:nvSpPr>
        <p:spPr bwMode="auto">
          <a:xfrm>
            <a:off x="3351213" y="36513"/>
            <a:ext cx="29495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Греция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512" name="Group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861904"/>
              </p:ext>
            </p:extLst>
          </p:nvPr>
        </p:nvGraphicFramePr>
        <p:xfrm>
          <a:off x="250825" y="1700213"/>
          <a:ext cx="8497888" cy="4968877"/>
        </p:xfrm>
        <a:graphic>
          <a:graphicData uri="http://schemas.openxmlformats.org/drawingml/2006/table">
            <a:tbl>
              <a:tblPr/>
              <a:tblGrid>
                <a:gridCol w="404813"/>
                <a:gridCol w="2225675"/>
                <a:gridCol w="1982787"/>
                <a:gridCol w="1941513"/>
                <a:gridCol w="1943100"/>
              </a:tblGrid>
              <a:tr h="178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Предварительная квота разрешений на 201 3 год, установленная Смешанной Комиссией в 2011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Дополнительная 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результатам Смешанной Комиссии (05-06.03.2013)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квота разрешений на 2013 год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71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Универсальные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2200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1300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3500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В/из третьих стран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65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65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Пассажирские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ВСЕГО: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2365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00</a:t>
                      </a:r>
                      <a:endParaRPr kumimoji="0" lang="uk-UA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3765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4624"/>
            <a:ext cx="2195735" cy="1338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3376613" y="44450"/>
            <a:ext cx="3571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Чехия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544" name="Group 88"/>
          <p:cNvGraphicFramePr>
            <a:graphicFrameLocks noGrp="1"/>
          </p:cNvGraphicFramePr>
          <p:nvPr/>
        </p:nvGraphicFramePr>
        <p:xfrm>
          <a:off x="468313" y="1412875"/>
          <a:ext cx="8208962" cy="5388293"/>
        </p:xfrm>
        <a:graphic>
          <a:graphicData uri="http://schemas.openxmlformats.org/drawingml/2006/table">
            <a:tbl>
              <a:tblPr/>
              <a:tblGrid>
                <a:gridCol w="506412"/>
                <a:gridCol w="2687638"/>
                <a:gridCol w="2582862"/>
                <a:gridCol w="243205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Предварительная квота разрешений на 2013 год, установленная Смешанной Комиссией в 2012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результатам Смешанной Комиссии (23-24.05.2013)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Двусторонние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4000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Транзитные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Транзитные и третьи страны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1300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1800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Пассажирские для микроавтобусов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Пассажирские универсальные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800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15300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16900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ag_bulgar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28" y="5830"/>
            <a:ext cx="1977746" cy="1230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2771775" y="17463"/>
            <a:ext cx="41576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Болгария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667" name="Group 187"/>
          <p:cNvGraphicFramePr>
            <a:graphicFrameLocks noGrp="1"/>
          </p:cNvGraphicFramePr>
          <p:nvPr/>
        </p:nvGraphicFramePr>
        <p:xfrm>
          <a:off x="0" y="1268413"/>
          <a:ext cx="9109075" cy="5943600"/>
        </p:xfrm>
        <a:graphic>
          <a:graphicData uri="http://schemas.openxmlformats.org/drawingml/2006/table">
            <a:tbl>
              <a:tblPr/>
              <a:tblGrid>
                <a:gridCol w="325438"/>
                <a:gridCol w="3757612"/>
                <a:gridCol w="2073275"/>
                <a:gridCol w="1511300"/>
                <a:gridCol w="1441450"/>
              </a:tblGrid>
              <a:tr h="1439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Предварительная квота разрешений на 201 3 год, установленная Смешанной Комиссией в 2012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2013 год, установленная путем переписки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результатам Смешанной Комиссии (05-06.03.2013)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квота разрешений на 2013 год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ив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ерсальные без оплаты ДС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</a:t>
                      </a: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ив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ерсальные </a:t>
                      </a: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Є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вро-1 без оплаты ДС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4000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</a:t>
                      </a: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ив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ерсальные </a:t>
                      </a: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Є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вро-2 без оплаты ДС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</a:t>
                      </a: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ив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ерсальные </a:t>
                      </a: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Є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вро-3 без оплаты ДС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ив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ерсальные без оплаты ДС для выполнения комбинированных перевозок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Для перевозки грузив в/из третьих стран без оплаты ДС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1200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1200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Универсальные пассажирские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1900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3400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Маятниковые пассажирские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19400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19900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23700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546170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2341136" cy="1422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2627313" y="44450"/>
            <a:ext cx="59515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Азербайджан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67" name="Group 63"/>
          <p:cNvGraphicFramePr>
            <a:graphicFrameLocks noGrp="1"/>
          </p:cNvGraphicFramePr>
          <p:nvPr/>
        </p:nvGraphicFramePr>
        <p:xfrm>
          <a:off x="250825" y="1844675"/>
          <a:ext cx="8642350" cy="4555173"/>
        </p:xfrm>
        <a:graphic>
          <a:graphicData uri="http://schemas.openxmlformats.org/drawingml/2006/table">
            <a:tbl>
              <a:tblPr/>
              <a:tblGrid>
                <a:gridCol w="360363"/>
                <a:gridCol w="1944687"/>
                <a:gridCol w="2303463"/>
                <a:gridCol w="2233612"/>
                <a:gridCol w="1800225"/>
              </a:tblGrid>
              <a:tr h="1068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на 2013 год, установленная Смешанной Комиссией в 2012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Дополнительная квота разрешений на 2013 год, установленная путем переписки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Окончательная 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50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Универсальные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2200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2200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В/из третьих стран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50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3300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1500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3300 + 1500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ит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39752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3276600" y="44450"/>
            <a:ext cx="39544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Литва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611" name="Group 83"/>
          <p:cNvGraphicFramePr>
            <a:graphicFrameLocks noGrp="1"/>
          </p:cNvGraphicFramePr>
          <p:nvPr/>
        </p:nvGraphicFramePr>
        <p:xfrm>
          <a:off x="250825" y="1557338"/>
          <a:ext cx="8713788" cy="5111750"/>
        </p:xfrm>
        <a:graphic>
          <a:graphicData uri="http://schemas.openxmlformats.org/drawingml/2006/table">
            <a:tbl>
              <a:tblPr/>
              <a:tblGrid>
                <a:gridCol w="414338"/>
                <a:gridCol w="2200275"/>
                <a:gridCol w="2116137"/>
                <a:gridCol w="1992313"/>
                <a:gridCol w="1990725"/>
              </a:tblGrid>
              <a:tr h="160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 3 год, установленная Смешанной Комиссией в 2007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Окончательная 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Окончательная квота разрешений на 2014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Универсальные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7300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14500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14500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873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В/из третьих стран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2700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Пассажирские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8250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16000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17200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stonia Grunge Fla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" y="1010"/>
            <a:ext cx="2618766" cy="163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3276600" y="22225"/>
            <a:ext cx="35004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Эстония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686" name="Group 134"/>
          <p:cNvGraphicFramePr>
            <a:graphicFrameLocks noGrp="1"/>
          </p:cNvGraphicFramePr>
          <p:nvPr/>
        </p:nvGraphicFramePr>
        <p:xfrm>
          <a:off x="250825" y="1700213"/>
          <a:ext cx="8569325" cy="4862830"/>
        </p:xfrm>
        <a:graphic>
          <a:graphicData uri="http://schemas.openxmlformats.org/drawingml/2006/table">
            <a:tbl>
              <a:tblPr/>
              <a:tblGrid>
                <a:gridCol w="409575"/>
                <a:gridCol w="1838325"/>
                <a:gridCol w="2505075"/>
                <a:gridCol w="1873250"/>
                <a:gridCol w="1943100"/>
              </a:tblGrid>
              <a:tr h="132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2013 год, установленная Смешанной Комиссией в 2009 году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2013 год, установленная путем переписки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Окончательная 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Ун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иверсальные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2400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2400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Ун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иверсальные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S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Ун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иверсальные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Евро-3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1300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Ун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иверсальные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и третьи страны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Пассажирские нерегулярные</a:t>
                      </a:r>
                      <a:endParaRPr kumimoji="0" lang="uk-UA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4150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4950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7100</a:t>
                      </a:r>
                      <a:endParaRPr kumimoji="0" lang="uk-UA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ag_belarus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" y="1005"/>
            <a:ext cx="2621900" cy="1552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2555875" y="149225"/>
            <a:ext cx="87122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Республика Беларусь</a:t>
            </a:r>
            <a:endParaRPr lang="uk-UA" sz="48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692" name="Group 1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462373"/>
              </p:ext>
            </p:extLst>
          </p:nvPr>
        </p:nvGraphicFramePr>
        <p:xfrm>
          <a:off x="0" y="1557338"/>
          <a:ext cx="9144000" cy="6082984"/>
        </p:xfrm>
        <a:graphic>
          <a:graphicData uri="http://schemas.openxmlformats.org/drawingml/2006/table">
            <a:tbl>
              <a:tblPr/>
              <a:tblGrid>
                <a:gridCol w="433388"/>
                <a:gridCol w="2309812"/>
                <a:gridCol w="2219325"/>
                <a:gridCol w="2090738"/>
                <a:gridCol w="2090737"/>
              </a:tblGrid>
              <a:tr h="757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Предварительная квота разрешений на 201 3 год, установленная Смешанной Комиссией в 2012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Дополнительная квота разрешений на 2013 год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результатам Смешанной Комиссии (07-08.08.2013)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Двусторонние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17000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Двусторонние с оплатой ДС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80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Транзитные с  оплатой ДС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21000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В/из третьих стран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1500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1500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В/из третьих стран с оплатой ДС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Пассажирские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46500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2000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54500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rtinki24ru_flagi_georg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463"/>
            <a:ext cx="2339752" cy="1557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3419475" y="17463"/>
            <a:ext cx="47863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Грузия</a:t>
            </a:r>
            <a:endParaRPr lang="uk-UA" sz="6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666" name="Group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468643"/>
              </p:ext>
            </p:extLst>
          </p:nvPr>
        </p:nvGraphicFramePr>
        <p:xfrm>
          <a:off x="467544" y="1546189"/>
          <a:ext cx="8208912" cy="5253475"/>
        </p:xfrm>
        <a:graphic>
          <a:graphicData uri="http://schemas.openxmlformats.org/drawingml/2006/table">
            <a:tbl>
              <a:tblPr/>
              <a:tblGrid>
                <a:gridCol w="499635"/>
                <a:gridCol w="1941601"/>
                <a:gridCol w="1976386"/>
                <a:gridCol w="1860956"/>
                <a:gridCol w="1930334"/>
              </a:tblGrid>
              <a:tr h="18174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Предварительная квота разрешений на 2013 год, установленная Смешанной Комиссией в 2011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2013 год, установленная путем переписки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результатам Смешанной Комиссии (12-13.08.2013)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квота разрешений на 2013 год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6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Универсальные и третьи страны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4000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14539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Универсальные и третьи страны Евро-3 безопасный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36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Универсальные пассажирские</a:t>
                      </a:r>
                      <a:endParaRPr kumimoji="0" lang="uk-UA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68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ВСЕГО: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4000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</a:rPr>
                        <a:t>6000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7050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0" y="260350"/>
            <a:ext cx="91440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b="1">
                <a:latin typeface="Times New Roman" pitchFamily="18" charset="0"/>
                <a:cs typeface="Times New Roman" pitchFamily="18" charset="0"/>
              </a:rPr>
              <a:t>1.1. Внести соответствующие изменения к приказу Минтранса Украины от 20.08.2004 №757 и начать распределение разрешений Румынии, Чехии, Республики Беларусь, Казахстана;</a:t>
            </a:r>
          </a:p>
          <a:p>
            <a:endParaRPr lang="ru-RU" sz="23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b="1">
                <a:latin typeface="Times New Roman" pitchFamily="18" charset="0"/>
                <a:cs typeface="Times New Roman" pitchFamily="18" charset="0"/>
              </a:rPr>
              <a:t>1.2. Утвердить обновленный порядок оформления, выдачи, использования, учета и отчетности разрешений ЕКМТ;</a:t>
            </a:r>
          </a:p>
          <a:p>
            <a:endParaRPr lang="ru-RU" sz="23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b="1">
                <a:latin typeface="Times New Roman" pitchFamily="18" charset="0"/>
                <a:cs typeface="Times New Roman" pitchFamily="18" charset="0"/>
              </a:rPr>
              <a:t>1.3. Урегулировать вопрос привлечения представителей объединений предприятий, учреждений, организаций, деятельность которых связана с международными автомобильными перевозками, к организационно-технической работе по выдачи украинским перевозчикам разрешительных документов ЕКМТ;</a:t>
            </a:r>
          </a:p>
          <a:p>
            <a:endParaRPr lang="ru-RU" sz="23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b="1">
                <a:latin typeface="Times New Roman" pitchFamily="18" charset="0"/>
                <a:cs typeface="Times New Roman" pitchFamily="18" charset="0"/>
              </a:rPr>
              <a:t>1.4. Проработать вопрос внедрения «</a:t>
            </a:r>
            <a:r>
              <a:rPr lang="en-US" sz="2300" b="1">
                <a:latin typeface="Times New Roman" pitchFamily="18" charset="0"/>
                <a:cs typeface="Times New Roman" pitchFamily="18" charset="0"/>
              </a:rPr>
              <a:t>on-line</a:t>
            </a:r>
            <a:r>
              <a:rPr lang="ru-RU" sz="2300" b="1">
                <a:latin typeface="Times New Roman" pitchFamily="18" charset="0"/>
                <a:cs typeface="Times New Roman" pitchFamily="18" charset="0"/>
              </a:rPr>
              <a:t>» бронирования разовых разрешений через интернет сеть.</a:t>
            </a:r>
            <a:endParaRPr lang="uk-UA" sz="23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artinki24ru_flagi_norw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22022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8" name="TextBox 4"/>
          <p:cNvSpPr txBox="1">
            <a:spLocks noChangeArrowheads="1"/>
          </p:cNvSpPr>
          <p:nvPr/>
        </p:nvSpPr>
        <p:spPr bwMode="auto">
          <a:xfrm>
            <a:off x="3348038" y="38100"/>
            <a:ext cx="39290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Норвегия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862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657138"/>
              </p:ext>
            </p:extLst>
          </p:nvPr>
        </p:nvGraphicFramePr>
        <p:xfrm>
          <a:off x="251520" y="1700807"/>
          <a:ext cx="8424937" cy="4841282"/>
        </p:xfrm>
        <a:graphic>
          <a:graphicData uri="http://schemas.openxmlformats.org/drawingml/2006/table">
            <a:tbl>
              <a:tblPr/>
              <a:tblGrid>
                <a:gridCol w="504056"/>
                <a:gridCol w="2023426"/>
                <a:gridCol w="2046530"/>
                <a:gridCol w="1925463"/>
                <a:gridCol w="1925462"/>
              </a:tblGrid>
              <a:tr h="1856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 разрешения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2013 год, установленная на Смешанной Комиссии в 2002 году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2013 год, установленная путем переписки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Предложение установить квоту разрешений на 2013 год на Смешанной Комисии (13-14.11.2013)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94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Двусторонние и транзитные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250+125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600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959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В/из третьих стран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94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ВСЕГО: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250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700</a:t>
                      </a:r>
                      <a:endParaRPr kumimoji="0" 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ag_of_Kyrgyzstan334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54038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2" name="TextBox 4"/>
          <p:cNvSpPr txBox="1">
            <a:spLocks noChangeArrowheads="1"/>
          </p:cNvSpPr>
          <p:nvPr/>
        </p:nvSpPr>
        <p:spPr bwMode="auto">
          <a:xfrm>
            <a:off x="3059113" y="44450"/>
            <a:ext cx="54006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Кыргыстан</a:t>
            </a:r>
            <a:endParaRPr lang="uk-UA" sz="6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871" name="Group 31"/>
          <p:cNvGraphicFramePr>
            <a:graphicFrameLocks noGrp="1"/>
          </p:cNvGraphicFramePr>
          <p:nvPr/>
        </p:nvGraphicFramePr>
        <p:xfrm>
          <a:off x="777875" y="2205038"/>
          <a:ext cx="7715250" cy="4293870"/>
        </p:xfrm>
        <a:graphic>
          <a:graphicData uri="http://schemas.openxmlformats.org/drawingml/2006/table">
            <a:tbl>
              <a:tblPr/>
              <a:tblGrid>
                <a:gridCol w="474663"/>
                <a:gridCol w="2525712"/>
                <a:gridCol w="2428875"/>
                <a:gridCol w="2286000"/>
              </a:tblGrid>
              <a:tr h="1068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N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п/п</a:t>
                      </a:r>
                      <a:endParaRPr kumimoji="0" lang="uk-UA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Вид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Квота разрешений на 2013 год, установленная Смешанной Комиссией в 2006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Дополнительная квота разрешений на 2013 года, установленная путем переписки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Универсальные и третьи страны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300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Универсальные Евро-2 с ДС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400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  <a:tr h="98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ВСЕГО: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700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76092"/>
                        </a:gs>
                        <a:gs pos="30000">
                          <a:srgbClr val="376092"/>
                        </a:gs>
                        <a:gs pos="100000">
                          <a:srgbClr val="C2D1ED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..</a:t>
            </a:r>
            <a:endParaRPr lang="uk-UA" smtClean="0"/>
          </a:p>
        </p:txBody>
      </p:sp>
      <p:pic>
        <p:nvPicPr>
          <p:cNvPr id="21506" name="Рисунок 3" descr="сентябрь(present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0" y="5308600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10-11 сентября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состоится заседание Смешанной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украинско-датской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Комиссии по вопросам международных автомобильных перевозок.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24 по 26 сентября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состоится заседание Смешанной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украинско-латвийской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Комиссии по вопросам международных автомобильных перевозок.</a:t>
            </a:r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5" descr="октябрь(present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6"/>
          <p:cNvSpPr txBox="1">
            <a:spLocks noChangeArrowheads="1"/>
          </p:cNvSpPr>
          <p:nvPr/>
        </p:nvSpPr>
        <p:spPr bwMode="auto">
          <a:xfrm>
            <a:off x="0" y="4649788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8 октября украинско-финская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Смешанная Комиссия.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10-11 октября украинско-итальянская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Смешанная Комиссия.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15- 17 октября украинско-польская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Смешанная Комиссия.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17-18 октября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украинско-венгерская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Смешанная Комиссия.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24-25 октября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украинско-казахская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Смешанная Комиссия.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29 октября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украинско-хорватская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Смешанная Комиссия. </a:t>
            </a: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31 октября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украинско-сербская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Смешанная Комиссия.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ноябрь(present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00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4" name="TextBox 7"/>
          <p:cNvSpPr txBox="1">
            <a:spLocks noChangeArrowheads="1"/>
          </p:cNvSpPr>
          <p:nvPr/>
        </p:nvSpPr>
        <p:spPr bwMode="auto">
          <a:xfrm>
            <a:off x="0" y="4500563"/>
            <a:ext cx="9144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4-5 ноября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состоится заседание  Смешанной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украинско-словацкой 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Комиссии по вопросам международных автомобильных перевозок.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13-14 ноября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состоится заседание  Смешанной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украинско-норвежской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Комиссия по вопросам международных автомобильных перевозок.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4"/>
          <p:cNvSpPr txBox="1">
            <a:spLocks noChangeArrowheads="1"/>
          </p:cNvSpPr>
          <p:nvPr/>
        </p:nvSpPr>
        <p:spPr bwMode="auto">
          <a:xfrm>
            <a:off x="1979613" y="5229225"/>
            <a:ext cx="66246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</a:rPr>
              <a:t>Спасибо за внимание!</a:t>
            </a:r>
            <a:endParaRPr lang="uk-UA" sz="4800" b="1">
              <a:latin typeface="Times New Roman" pitchFamily="18" charset="0"/>
            </a:endParaRPr>
          </a:p>
        </p:txBody>
      </p:sp>
      <p:pic>
        <p:nvPicPr>
          <p:cNvPr id="48130" name="Picture 5" descr="доклад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21" descr="европа-обща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13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605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3.1. Внести предложения и принять меры для их учета главным разработчиком во время внесения изменений в Закон Украины  «О таможенном тарифе Украины:</a:t>
            </a:r>
          </a:p>
          <a:p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3.1.1. Установление нулевой ставки ввозимой пошлины для колесных тракторов (</a:t>
            </a:r>
            <a:r>
              <a:rPr lang="ru-RU" sz="2300" b="1" dirty="0" err="1">
                <a:latin typeface="Times New Roman" pitchFamily="18" charset="0"/>
                <a:cs typeface="Times New Roman" pitchFamily="18" charset="0"/>
              </a:rPr>
              <a:t>сидельных</a:t>
            </a:r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 тягачей), которые использовались и отвечают экологическим нормам Евро-5 и выше;</a:t>
            </a:r>
          </a:p>
          <a:p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3.1.2. уменьшение ставки ввозимой пошлины на автобусы;</a:t>
            </a:r>
          </a:p>
          <a:p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3.2. Предложить и принять меры касательно внесений изменений в Налоговый Кодекс Украины, которые позволят использовать налоговые векселя при таможенном оформлении импортных товаров, в частности </a:t>
            </a:r>
            <a:r>
              <a:rPr lang="ru-RU" sz="2300" b="1" dirty="0" err="1">
                <a:latin typeface="Times New Roman" pitchFamily="18" charset="0"/>
                <a:cs typeface="Times New Roman" pitchFamily="18" charset="0"/>
              </a:rPr>
              <a:t>сидельных</a:t>
            </a:r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 тягачей и полуприцепов на условиях взаимозачета, которые поспособствуют обновлению подвижного состава международных перевозчиков.</a:t>
            </a:r>
            <a:endParaRPr lang="uk-UA" sz="2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306997682_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6575" y="214313"/>
            <a:ext cx="2566988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" name="Прямая со стрелкой 9"/>
          <p:cNvCxnSpPr/>
          <p:nvPr/>
        </p:nvCxnSpPr>
        <p:spPr>
          <a:xfrm rot="5400000">
            <a:off x="2214563" y="2357438"/>
            <a:ext cx="2286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251326" y="2320925"/>
            <a:ext cx="2214562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TextBox 16"/>
          <p:cNvSpPr txBox="1">
            <a:spLocks noChangeArrowheads="1"/>
          </p:cNvSpPr>
          <p:nvPr/>
        </p:nvSpPr>
        <p:spPr bwMode="auto">
          <a:xfrm>
            <a:off x="857250" y="1214438"/>
            <a:ext cx="2643188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Проект Закона Украины</a:t>
            </a:r>
          </a:p>
          <a:p>
            <a:r>
              <a:rPr lang="ru-RU" sz="1400"/>
              <a:t> «О внесении  изменений в </a:t>
            </a:r>
          </a:p>
          <a:p>
            <a:r>
              <a:rPr lang="ru-RU" sz="1400"/>
              <a:t>Закон Украины </a:t>
            </a:r>
          </a:p>
          <a:p>
            <a:r>
              <a:rPr lang="ru-RU" sz="1400"/>
              <a:t>«О Таможенном </a:t>
            </a:r>
          </a:p>
          <a:p>
            <a:r>
              <a:rPr lang="ru-RU" sz="1400"/>
              <a:t>тарифе Украины»»</a:t>
            </a:r>
            <a:endParaRPr lang="uk-UA" sz="140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10800000">
            <a:off x="1714500" y="2641600"/>
            <a:ext cx="164306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1606550" y="2535238"/>
            <a:ext cx="214313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1" name="TextBox 21"/>
          <p:cNvSpPr txBox="1">
            <a:spLocks noChangeArrowheads="1"/>
          </p:cNvSpPr>
          <p:nvPr/>
        </p:nvSpPr>
        <p:spPr bwMode="auto">
          <a:xfrm>
            <a:off x="5643563" y="1116013"/>
            <a:ext cx="23050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dirty="0"/>
              <a:t>Проект Закона Украины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«О </a:t>
            </a:r>
            <a:r>
              <a:rPr lang="ru-RU" sz="1400" dirty="0"/>
              <a:t>внесении </a:t>
            </a:r>
          </a:p>
          <a:p>
            <a:r>
              <a:rPr lang="ru-RU" sz="1400" dirty="0"/>
              <a:t>дополнений в подраздел </a:t>
            </a:r>
          </a:p>
          <a:p>
            <a:r>
              <a:rPr lang="ru-RU" sz="1400" dirty="0"/>
              <a:t>2 раздела </a:t>
            </a:r>
          </a:p>
          <a:p>
            <a:r>
              <a:rPr lang="ru-RU" sz="1400" dirty="0"/>
              <a:t>ХХ Налогового кодекса</a:t>
            </a:r>
          </a:p>
          <a:p>
            <a:r>
              <a:rPr lang="ru-RU" sz="1400" dirty="0"/>
              <a:t>Украины»</a:t>
            </a:r>
            <a:endParaRPr lang="uk-UA" sz="14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5357813" y="2571750"/>
            <a:ext cx="1500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6751638" y="2463800"/>
            <a:ext cx="2143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Рисунок 41" descr="Mindohod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0" y="5357813"/>
            <a:ext cx="1000125" cy="1000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3" name="Прямая соединительная линия 42"/>
          <p:cNvCxnSpPr/>
          <p:nvPr/>
        </p:nvCxnSpPr>
        <p:spPr>
          <a:xfrm>
            <a:off x="1357313" y="5143500"/>
            <a:ext cx="657225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 flipH="1" flipV="1">
            <a:off x="4322763" y="5035550"/>
            <a:ext cx="2143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 flipH="1" flipV="1">
            <a:off x="1250950" y="5249863"/>
            <a:ext cx="214313" cy="1587"/>
          </a:xfrm>
          <a:prstGeom prst="line">
            <a:avLst/>
          </a:prstGeom>
          <a:ln w="25400"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 flipH="1" flipV="1">
            <a:off x="7821612" y="5249863"/>
            <a:ext cx="214313" cy="1588"/>
          </a:xfrm>
          <a:prstGeom prst="line">
            <a:avLst/>
          </a:prstGeom>
          <a:ln w="25400"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6200000" flipV="1">
            <a:off x="3929062" y="4857751"/>
            <a:ext cx="1000125" cy="0"/>
          </a:xfrm>
          <a:prstGeom prst="line">
            <a:avLst/>
          </a:prstGeom>
          <a:ln w="25400"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Рисунок 50" descr="Minfin_uk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475" y="5357813"/>
            <a:ext cx="1001713" cy="1000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Рисунок 52" descr="ut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43813" y="5429250"/>
            <a:ext cx="642937" cy="89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885" name="TextBox 53"/>
          <p:cNvSpPr txBox="1">
            <a:spLocks noChangeArrowheads="1"/>
          </p:cNvSpPr>
          <p:nvPr/>
        </p:nvSpPr>
        <p:spPr bwMode="auto">
          <a:xfrm>
            <a:off x="-214313" y="6357938"/>
            <a:ext cx="30718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/>
              <a:t>Министерство доходов </a:t>
            </a:r>
          </a:p>
          <a:p>
            <a:pPr algn="ctr"/>
            <a:r>
              <a:rPr lang="ru-RU" sz="1100"/>
              <a:t>и сборов Украины</a:t>
            </a:r>
            <a:endParaRPr lang="uk-UA" sz="1100"/>
          </a:p>
        </p:txBody>
      </p:sp>
      <p:sp>
        <p:nvSpPr>
          <p:cNvPr id="36886" name="TextBox 54"/>
          <p:cNvSpPr txBox="1">
            <a:spLocks noChangeArrowheads="1"/>
          </p:cNvSpPr>
          <p:nvPr/>
        </p:nvSpPr>
        <p:spPr bwMode="auto">
          <a:xfrm>
            <a:off x="2928938" y="6357938"/>
            <a:ext cx="307181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/>
              <a:t>Министерство финансов Украины</a:t>
            </a:r>
            <a:endParaRPr lang="uk-UA" sz="1100"/>
          </a:p>
        </p:txBody>
      </p:sp>
      <p:sp>
        <p:nvSpPr>
          <p:cNvPr id="36887" name="TextBox 55"/>
          <p:cNvSpPr txBox="1">
            <a:spLocks noChangeArrowheads="1"/>
          </p:cNvSpPr>
          <p:nvPr/>
        </p:nvSpPr>
        <p:spPr bwMode="auto">
          <a:xfrm>
            <a:off x="6357938" y="6356350"/>
            <a:ext cx="30718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/>
              <a:t>Министерство экономического </a:t>
            </a:r>
          </a:p>
          <a:p>
            <a:pPr algn="ctr"/>
            <a:r>
              <a:rPr lang="ru-RU" sz="1100"/>
              <a:t>развития и торговли Украины</a:t>
            </a:r>
            <a:endParaRPr lang="uk-UA" sz="1100"/>
          </a:p>
        </p:txBody>
      </p:sp>
      <p:sp>
        <p:nvSpPr>
          <p:cNvPr id="36888" name="TextBox 56"/>
          <p:cNvSpPr txBox="1">
            <a:spLocks noChangeArrowheads="1"/>
          </p:cNvSpPr>
          <p:nvPr/>
        </p:nvSpPr>
        <p:spPr bwMode="auto">
          <a:xfrm>
            <a:off x="2286000" y="4906963"/>
            <a:ext cx="4500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/>
              <a:t>Направило пакеты документов на согласование</a:t>
            </a:r>
            <a:endParaRPr lang="uk-UA" sz="1400" b="1"/>
          </a:p>
        </p:txBody>
      </p:sp>
      <p:pic>
        <p:nvPicPr>
          <p:cNvPr id="58" name="Рисунок 57" descr="Рисунок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11500" y="2643188"/>
            <a:ext cx="2532063" cy="212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Скругленный прямоугольник 64"/>
          <p:cNvSpPr/>
          <p:nvPr/>
        </p:nvSpPr>
        <p:spPr>
          <a:xfrm>
            <a:off x="6660232" y="1124744"/>
            <a:ext cx="2214562" cy="48577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51520" y="1052736"/>
            <a:ext cx="2214562" cy="48577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37892" name="Рисунок 31" descr="Рисунок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684" y="1052736"/>
            <a:ext cx="1674789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33" descr="5306997682_b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685" y="2718023"/>
            <a:ext cx="1785938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Рисунок 35" descr="ut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933056"/>
            <a:ext cx="10001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TextBox 37"/>
          <p:cNvSpPr txBox="1">
            <a:spLocks noChangeArrowheads="1"/>
          </p:cNvSpPr>
          <p:nvPr/>
        </p:nvSpPr>
        <p:spPr bwMode="auto">
          <a:xfrm>
            <a:off x="0" y="5373215"/>
            <a:ext cx="26997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100" dirty="0"/>
              <a:t>Министерство экономического </a:t>
            </a:r>
          </a:p>
          <a:p>
            <a:pPr algn="ctr"/>
            <a:r>
              <a:rPr lang="ru-RU" sz="1100" dirty="0"/>
              <a:t>развития и торговли Украины</a:t>
            </a:r>
            <a:endParaRPr lang="uk-UA" sz="1100" dirty="0"/>
          </a:p>
        </p:txBody>
      </p:sp>
      <p:sp>
        <p:nvSpPr>
          <p:cNvPr id="37896" name="TextBox 48"/>
          <p:cNvSpPr txBox="1">
            <a:spLocks noChangeArrowheads="1"/>
          </p:cNvSpPr>
          <p:nvPr/>
        </p:nvSpPr>
        <p:spPr bwMode="auto">
          <a:xfrm>
            <a:off x="-180528" y="2420888"/>
            <a:ext cx="3071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dirty="0"/>
              <a:t>Министерство Инфраструктуры</a:t>
            </a:r>
            <a:endParaRPr lang="uk-UA" sz="1100" dirty="0"/>
          </a:p>
        </p:txBody>
      </p:sp>
      <p:sp>
        <p:nvSpPr>
          <p:cNvPr id="37897" name="TextBox 51"/>
          <p:cNvSpPr txBox="1">
            <a:spLocks noChangeArrowheads="1"/>
          </p:cNvSpPr>
          <p:nvPr/>
        </p:nvSpPr>
        <p:spPr bwMode="auto">
          <a:xfrm>
            <a:off x="251520" y="3645024"/>
            <a:ext cx="2304256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100" dirty="0" err="1"/>
              <a:t>АсМАП</a:t>
            </a:r>
            <a:endParaRPr lang="uk-UA" sz="1100" dirty="0"/>
          </a:p>
        </p:txBody>
      </p:sp>
      <p:pic>
        <p:nvPicPr>
          <p:cNvPr id="37900" name="Рисунок 62" descr="ilichevsk-port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196752"/>
            <a:ext cx="215208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Рисунок 63" descr="photo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3481610"/>
            <a:ext cx="2070546" cy="203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2" name="TextBox 65"/>
          <p:cNvSpPr txBox="1">
            <a:spLocks noChangeArrowheads="1"/>
          </p:cNvSpPr>
          <p:nvPr/>
        </p:nvSpPr>
        <p:spPr bwMode="auto">
          <a:xfrm>
            <a:off x="6804248" y="3284984"/>
            <a:ext cx="2070546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/>
              <a:t>ГП «ИМТП»</a:t>
            </a:r>
            <a:endParaRPr lang="uk-UA" sz="1100" b="1" dirty="0"/>
          </a:p>
        </p:txBody>
      </p:sp>
      <p:sp>
        <p:nvSpPr>
          <p:cNvPr id="37903" name="TextBox 66"/>
          <p:cNvSpPr txBox="1">
            <a:spLocks noChangeArrowheads="1"/>
          </p:cNvSpPr>
          <p:nvPr/>
        </p:nvSpPr>
        <p:spPr bwMode="auto">
          <a:xfrm>
            <a:off x="6300192" y="5517232"/>
            <a:ext cx="30718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/>
              <a:t>ГП «ОМТП»</a:t>
            </a:r>
            <a:endParaRPr lang="uk-UA" sz="11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555776" y="476672"/>
            <a:ext cx="4032448" cy="5472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</a:rPr>
              <a:t>4.1. Осуществить мероприятия, касательно обеспечения выполнения Положений Постановлений Кабинета Министров Украины от 02.04.2009 № 320 « Про утверждения Порядка  перемещения товаров в пунктах пропуска через государственную границу, которые расположены на территории морских портов Украины, во время контейнерных перевозок в прямом и смешанном сообщении».</a:t>
            </a:r>
          </a:p>
          <a:p>
            <a:pPr algn="just"/>
            <a:endParaRPr lang="ru-RU" sz="1600" b="1" dirty="0" smtClean="0">
              <a:latin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</a:rPr>
              <a:t>4.2 Обратится в Министерство Доходов и сборов с просьбой подготовить инструкции для работников таможни в портах, касательно порядка проведения взвешивания и оформления и его результатов и определения погрешностей разных видов грузов на основании Постановления Кабинета Министров Украины от 02.04.2009 № 320.</a:t>
            </a:r>
            <a:endParaRPr lang="uk-UA" sz="1600" b="1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0" y="2349500"/>
            <a:ext cx="91440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b="1">
                <a:latin typeface="Times New Roman" pitchFamily="18" charset="0"/>
              </a:rPr>
              <a:t>5. Обеспечить выполнения процедуры по передачи образца протокола контроля технического состояния транспортных средств Генеральному Секретарю Организации Объединенных Наций.</a:t>
            </a:r>
            <a:endParaRPr lang="uk-UA" sz="2300" b="1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3"/>
          <p:cNvSpPr txBox="1">
            <a:spLocks noChangeArrowheads="1"/>
          </p:cNvSpPr>
          <p:nvPr/>
        </p:nvSpPr>
        <p:spPr bwMode="auto">
          <a:xfrm>
            <a:off x="0" y="1989138"/>
            <a:ext cx="9144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latin typeface="Times New Roman" pitchFamily="18" charset="0"/>
              </a:rPr>
              <a:t>6. Внести изменения в приказ Министерств транспорта Украины от 17.02.2004 № 75 « Об утверждении порядка организации регулярных, нерегулярных, маятниковых перевозок пассажиров автомобильным транспортом в международном сообщении.</a:t>
            </a:r>
            <a:endParaRPr lang="uk-UA" sz="2200" b="1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</a:rPr>
              <a:t>Инициировать </a:t>
            </a:r>
            <a:r>
              <a:rPr lang="ru-RU" sz="2200" b="1" dirty="0">
                <a:latin typeface="Times New Roman" pitchFamily="18" charset="0"/>
              </a:rPr>
              <a:t>перед КГГА и КОГА  вопрос, касательно ускорения строительства и оборудования стоянок для транспортных средств, в случает ограниченного въезда транспортных средств в город Киев.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1317</Words>
  <Application>Microsoft Office PowerPoint</Application>
  <PresentationFormat>Экран (4:3)</PresentationFormat>
  <Paragraphs>388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..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Skyavia</dc:creator>
  <cp:lastModifiedBy>Укрсервис ПК</cp:lastModifiedBy>
  <cp:revision>143</cp:revision>
  <dcterms:created xsi:type="dcterms:W3CDTF">2013-08-20T21:39:54Z</dcterms:created>
  <dcterms:modified xsi:type="dcterms:W3CDTF">2013-09-02T14:41:39Z</dcterms:modified>
</cp:coreProperties>
</file>