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753600" cy="7315200"/>
  <p:notesSz cx="6858000" cy="9144000"/>
  <p:embeddedFontLst>
    <p:embeddedFont>
      <p:font typeface="League Spartan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Montserrat Classic" panose="020B0604020202020204" charset="0"/>
      <p:regular r:id="rId18"/>
      <p:bold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5" d="100"/>
          <a:sy n="75" d="100"/>
        </p:scale>
        <p:origin x="145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3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5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5244230"/>
            <a:ext cx="2087872" cy="2077054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43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819900" y="6400800"/>
            <a:ext cx="2973226" cy="968283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 rot="-10800000">
            <a:off x="4198570" y="-113038"/>
            <a:ext cx="5580584" cy="5514930"/>
            <a:chOff x="0" y="0"/>
            <a:chExt cx="6350000" cy="63398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43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384132" y="4222469"/>
            <a:ext cx="9135323" cy="2231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38"/>
              </a:lnSpc>
            </a:pPr>
            <a:r>
              <a:rPr lang="en-US" sz="7244" b="1" spc="507">
                <a:solidFill>
                  <a:srgbClr val="393939"/>
                </a:solidFill>
                <a:latin typeface="League Spartan"/>
              </a:rPr>
              <a:t>DIGITAL'ІЗАЦІЯ</a:t>
            </a:r>
          </a:p>
          <a:p>
            <a:pPr>
              <a:lnSpc>
                <a:spcPts val="8838"/>
              </a:lnSpc>
            </a:pPr>
            <a:r>
              <a:rPr lang="en-US" sz="7244" b="1" spc="507">
                <a:solidFill>
                  <a:srgbClr val="393939"/>
                </a:solidFill>
                <a:latin typeface="League Spartan"/>
              </a:rPr>
              <a:t>ТРАНСПОРТУ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4132" y="909222"/>
            <a:ext cx="2695769" cy="3328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784"/>
              </a:lnSpc>
            </a:pPr>
            <a:r>
              <a:rPr lang="en-US" sz="7200" b="1" spc="504">
                <a:solidFill>
                  <a:srgbClr val="FFD843"/>
                </a:solidFill>
                <a:latin typeface="League Spartan"/>
              </a:rPr>
              <a:t>05</a:t>
            </a:r>
          </a:p>
          <a:p>
            <a:pPr>
              <a:lnSpc>
                <a:spcPts val="8784"/>
              </a:lnSpc>
            </a:pPr>
            <a:r>
              <a:rPr lang="en-US" sz="7200" b="1" spc="504">
                <a:solidFill>
                  <a:srgbClr val="FFD843"/>
                </a:solidFill>
                <a:latin typeface="League Spartan"/>
              </a:rPr>
              <a:t>09</a:t>
            </a:r>
          </a:p>
          <a:p>
            <a:pPr>
              <a:lnSpc>
                <a:spcPts val="8784"/>
              </a:lnSpc>
            </a:pPr>
            <a:r>
              <a:rPr lang="en-US" sz="7200" b="1" spc="504">
                <a:solidFill>
                  <a:srgbClr val="FFD843"/>
                </a:solidFill>
                <a:latin typeface="League Spartan"/>
              </a:rPr>
              <a:t>2019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137020" y="289054"/>
            <a:ext cx="4656863" cy="305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64"/>
              </a:lnSpc>
            </a:pPr>
            <a:r>
              <a:rPr lang="en-US" sz="1760" spc="457">
                <a:solidFill>
                  <a:srgbClr val="393939"/>
                </a:solidFill>
                <a:latin typeface="Montserrat Classic"/>
              </a:rPr>
              <a:t>ВОЛОДИМИР ШУЛЬМЕЙСТЕР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16701" y="885173"/>
            <a:ext cx="9803704" cy="33574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6028" y="132301"/>
            <a:ext cx="1815816" cy="59921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691245" y="72354"/>
            <a:ext cx="777313" cy="7773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5244230"/>
            <a:ext cx="2087872" cy="2077054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43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419100" y="1485900"/>
            <a:ext cx="8916255" cy="2522161"/>
            <a:chOff x="0" y="0"/>
            <a:chExt cx="11888340" cy="3362882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55451" b="6832"/>
            <a:stretch>
              <a:fillRect/>
            </a:stretch>
          </p:blipFill>
          <p:spPr>
            <a:xfrm>
              <a:off x="0" y="0"/>
              <a:ext cx="11888340" cy="3362882"/>
            </a:xfrm>
            <a:prstGeom prst="rect">
              <a:avLst/>
            </a:prstGeom>
          </p:spPr>
        </p:pic>
      </p:grpSp>
      <p:grpSp>
        <p:nvGrpSpPr>
          <p:cNvPr id="6" name="Group 6"/>
          <p:cNvGrpSpPr>
            <a:grpSpLocks noChangeAspect="1"/>
          </p:cNvGrpSpPr>
          <p:nvPr/>
        </p:nvGrpSpPr>
        <p:grpSpPr>
          <a:xfrm rot="-10800000">
            <a:off x="6530236" y="-116910"/>
            <a:ext cx="3224755" cy="3210196"/>
            <a:chOff x="0" y="0"/>
            <a:chExt cx="6350000" cy="6339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43"/>
            </a:solid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16701" y="885173"/>
            <a:ext cx="9803704" cy="3357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847562" y="6396625"/>
            <a:ext cx="2973226" cy="968283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95300" y="4535996"/>
            <a:ext cx="4157458" cy="879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4"/>
              </a:lnSpc>
            </a:pPr>
            <a:r>
              <a:rPr lang="en-US" sz="2415" spc="772">
                <a:solidFill>
                  <a:srgbClr val="282828"/>
                </a:solidFill>
                <a:latin typeface="Montserrat Classic"/>
              </a:rPr>
              <a:t>ДІДЖИТАЛІЗАЦІЯ  ЦЕ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885151" y="4452671"/>
            <a:ext cx="4487449" cy="965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56"/>
              </a:lnSpc>
            </a:pPr>
            <a:r>
              <a:rPr lang="en-US" sz="4800" spc="480">
                <a:solidFill>
                  <a:srgbClr val="282828"/>
                </a:solidFill>
                <a:latin typeface="Montserrat Classic"/>
              </a:rPr>
              <a:t>ПРОЗОРІСТЬ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886700" y="1169035"/>
            <a:ext cx="1296647" cy="1009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945"/>
              </a:lnSpc>
            </a:pPr>
            <a:r>
              <a:rPr lang="en-US" sz="6512" b="1" spc="455">
                <a:solidFill>
                  <a:srgbClr val="393939"/>
                </a:solidFill>
                <a:latin typeface="League Spartan"/>
              </a:rPr>
              <a:t>01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7124700" y="222329"/>
            <a:ext cx="2247900" cy="515747"/>
            <a:chOff x="0" y="0"/>
            <a:chExt cx="2997200" cy="687663"/>
          </a:xfrm>
        </p:grpSpPr>
        <p:sp>
          <p:nvSpPr>
            <p:cNvPr id="14" name="TextBox 14"/>
            <p:cNvSpPr txBox="1"/>
            <p:nvPr/>
          </p:nvSpPr>
          <p:spPr>
            <a:xfrm>
              <a:off x="0" y="0"/>
              <a:ext cx="2997200" cy="4029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227"/>
                </a:lnSpc>
              </a:pPr>
              <a:r>
                <a:rPr lang="en-US" sz="1006" i="1" spc="70">
                  <a:solidFill>
                    <a:srgbClr val="393939"/>
                  </a:solidFill>
                  <a:latin typeface="League Spartan"/>
                </a:rPr>
                <a:t>DIGITAL'ІЗАЦІЯ</a:t>
              </a:r>
            </a:p>
            <a:p>
              <a:pPr algn="r">
                <a:lnSpc>
                  <a:spcPts val="1227"/>
                </a:lnSpc>
              </a:pPr>
              <a:r>
                <a:rPr lang="en-US" sz="1006" i="0" spc="70">
                  <a:solidFill>
                    <a:srgbClr val="393939"/>
                  </a:solidFill>
                  <a:latin typeface="League Spartan"/>
                </a:rPr>
                <a:t>ТРАНСПОРТУ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487870"/>
              <a:ext cx="2997200" cy="199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227"/>
                </a:lnSpc>
              </a:pPr>
              <a:r>
                <a:rPr lang="en-US" sz="1006" i="1" spc="70">
                  <a:solidFill>
                    <a:srgbClr val="FFFFFF"/>
                  </a:solidFill>
                  <a:latin typeface="League Spartan"/>
                </a:rPr>
                <a:t>ВОЛОДИМИР ШУЛЬМЕЙСТЕР</a:t>
              </a:r>
            </a:p>
          </p:txBody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36028" y="132301"/>
            <a:ext cx="1815816" cy="599219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691245" y="72354"/>
            <a:ext cx="777313" cy="7773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5244230"/>
            <a:ext cx="2087872" cy="2077054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43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 rot="-10800000">
            <a:off x="6530236" y="-116910"/>
            <a:ext cx="3224755" cy="3210196"/>
            <a:chOff x="0" y="0"/>
            <a:chExt cx="6350000" cy="63398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43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6701" y="885173"/>
            <a:ext cx="9803704" cy="3357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847562" y="6583680"/>
            <a:ext cx="2973226" cy="968283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447520" y="1068769"/>
            <a:ext cx="4487449" cy="965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56"/>
              </a:lnSpc>
            </a:pPr>
            <a:r>
              <a:rPr lang="en-US" sz="4800" spc="480">
                <a:solidFill>
                  <a:srgbClr val="282828"/>
                </a:solidFill>
                <a:latin typeface="Montserrat Classic"/>
              </a:rPr>
              <a:t>ПРОЗОРІСТЬ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21296" y="1178560"/>
            <a:ext cx="1525829" cy="1007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021"/>
              </a:lnSpc>
            </a:pPr>
            <a:r>
              <a:rPr lang="en-US" sz="6574" b="1" spc="460">
                <a:solidFill>
                  <a:srgbClr val="393939"/>
                </a:solidFill>
                <a:latin typeface="League Spartan"/>
              </a:rPr>
              <a:t>02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7124700" y="222329"/>
            <a:ext cx="2247900" cy="515747"/>
            <a:chOff x="0" y="0"/>
            <a:chExt cx="2997200" cy="687663"/>
          </a:xfrm>
        </p:grpSpPr>
        <p:sp>
          <p:nvSpPr>
            <p:cNvPr id="11" name="TextBox 11"/>
            <p:cNvSpPr txBox="1"/>
            <p:nvPr/>
          </p:nvSpPr>
          <p:spPr>
            <a:xfrm>
              <a:off x="0" y="0"/>
              <a:ext cx="2997200" cy="4029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227"/>
                </a:lnSpc>
              </a:pPr>
              <a:r>
                <a:rPr lang="en-US" sz="1006" i="1" spc="70">
                  <a:solidFill>
                    <a:srgbClr val="393939"/>
                  </a:solidFill>
                  <a:latin typeface="League Spartan"/>
                </a:rPr>
                <a:t>DIGITAL'ІЗАЦІЯ</a:t>
              </a:r>
            </a:p>
            <a:p>
              <a:pPr algn="r">
                <a:lnSpc>
                  <a:spcPts val="1227"/>
                </a:lnSpc>
              </a:pPr>
              <a:r>
                <a:rPr lang="en-US" sz="1006" i="0" spc="70">
                  <a:solidFill>
                    <a:srgbClr val="393939"/>
                  </a:solidFill>
                  <a:latin typeface="League Spartan"/>
                </a:rPr>
                <a:t>ТРАНСПОРТУ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487870"/>
              <a:ext cx="2997200" cy="199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227"/>
                </a:lnSpc>
              </a:pPr>
              <a:r>
                <a:rPr lang="en-US" sz="1006" i="1" spc="70">
                  <a:solidFill>
                    <a:srgbClr val="FFFFFF"/>
                  </a:solidFill>
                  <a:latin typeface="League Spartan"/>
                </a:rPr>
                <a:t>ВОЛОДИМИР ШУЛЬМЕЙСТЕР</a:t>
              </a:r>
            </a:p>
          </p:txBody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6028" y="132301"/>
            <a:ext cx="1815816" cy="599219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691245" y="72354"/>
            <a:ext cx="777313" cy="777313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784974" y="2020020"/>
            <a:ext cx="2881253" cy="2146534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1820598" y="4166554"/>
            <a:ext cx="2810005" cy="2810005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5391561" y="1670368"/>
            <a:ext cx="2729642" cy="2729642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5391561" y="4004969"/>
            <a:ext cx="2857089" cy="28570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5244230"/>
            <a:ext cx="2087872" cy="2077054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43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 rot="-10800000">
            <a:off x="6530236" y="-116910"/>
            <a:ext cx="3224755" cy="3210196"/>
            <a:chOff x="0" y="0"/>
            <a:chExt cx="6350000" cy="63398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43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6701" y="885173"/>
            <a:ext cx="9803704" cy="3357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847562" y="6396625"/>
            <a:ext cx="2973226" cy="968283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447520" y="1068769"/>
            <a:ext cx="4487449" cy="965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56"/>
              </a:lnSpc>
            </a:pPr>
            <a:r>
              <a:rPr lang="en-US" sz="4800" spc="480">
                <a:solidFill>
                  <a:srgbClr val="282828"/>
                </a:solidFill>
                <a:latin typeface="Montserrat Classic"/>
              </a:rPr>
              <a:t>ПРОЗОРІСТЬ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21296" y="1169035"/>
            <a:ext cx="1504221" cy="1002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907"/>
              </a:lnSpc>
            </a:pPr>
            <a:r>
              <a:rPr lang="en-US" sz="6481" b="1" spc="453">
                <a:solidFill>
                  <a:srgbClr val="393939"/>
                </a:solidFill>
                <a:latin typeface="League Spartan"/>
              </a:rPr>
              <a:t>03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7124700" y="222329"/>
            <a:ext cx="2247900" cy="515747"/>
            <a:chOff x="0" y="0"/>
            <a:chExt cx="2997200" cy="687663"/>
          </a:xfrm>
        </p:grpSpPr>
        <p:sp>
          <p:nvSpPr>
            <p:cNvPr id="11" name="TextBox 11"/>
            <p:cNvSpPr txBox="1"/>
            <p:nvPr/>
          </p:nvSpPr>
          <p:spPr>
            <a:xfrm>
              <a:off x="0" y="0"/>
              <a:ext cx="2997200" cy="4029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227"/>
                </a:lnSpc>
              </a:pPr>
              <a:r>
                <a:rPr lang="en-US" sz="1006" i="1" spc="70">
                  <a:solidFill>
                    <a:srgbClr val="393939"/>
                  </a:solidFill>
                  <a:latin typeface="League Spartan"/>
                </a:rPr>
                <a:t>DIGITAL'ІЗАЦІЯ</a:t>
              </a:r>
            </a:p>
            <a:p>
              <a:pPr algn="r">
                <a:lnSpc>
                  <a:spcPts val="1227"/>
                </a:lnSpc>
              </a:pPr>
              <a:r>
                <a:rPr lang="en-US" sz="1006" i="0" spc="70">
                  <a:solidFill>
                    <a:srgbClr val="393939"/>
                  </a:solidFill>
                  <a:latin typeface="League Spartan"/>
                </a:rPr>
                <a:t>ТРАНСПОРТУ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487870"/>
              <a:ext cx="2997200" cy="199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227"/>
                </a:lnSpc>
              </a:pPr>
              <a:r>
                <a:rPr lang="en-US" sz="1006" i="1" spc="70">
                  <a:solidFill>
                    <a:srgbClr val="FFFFFF"/>
                  </a:solidFill>
                  <a:latin typeface="League Spartan"/>
                </a:rPr>
                <a:t>ВОЛОДИМИР ШУЛЬМЕЙСТЕР</a:t>
              </a:r>
            </a:p>
          </p:txBody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6028" y="132301"/>
            <a:ext cx="1815816" cy="599219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691245" y="72354"/>
            <a:ext cx="777313" cy="777313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0" y="3837432"/>
            <a:ext cx="1757144" cy="1309072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447520" y="1910017"/>
            <a:ext cx="6246302" cy="483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28"/>
              </a:lnSpc>
            </a:pPr>
            <a:r>
              <a:rPr lang="en-US" sz="2400" spc="240">
                <a:solidFill>
                  <a:srgbClr val="282828"/>
                </a:solidFill>
                <a:latin typeface="Montserrat Classic"/>
              </a:rPr>
              <a:t>ДОЗВОЛИТЬ ВИРІШИТИ ПИТАННЯ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811818" y="2850493"/>
            <a:ext cx="6246302" cy="483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28"/>
              </a:lnSpc>
            </a:pPr>
            <a:r>
              <a:rPr lang="en-US" sz="2400" spc="240">
                <a:solidFill>
                  <a:srgbClr val="282828"/>
                </a:solidFill>
                <a:latin typeface="Montserrat Classic"/>
              </a:rPr>
              <a:t>ДЕФІЦИТУ ВАГОНІВ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811818" y="3533775"/>
            <a:ext cx="6246302" cy="483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28"/>
              </a:lnSpc>
            </a:pPr>
            <a:r>
              <a:rPr lang="en-US" sz="2400" spc="240">
                <a:solidFill>
                  <a:srgbClr val="282828"/>
                </a:solidFill>
                <a:latin typeface="Montserrat Classic"/>
              </a:rPr>
              <a:t>ДЕФІЦИТУ КВИТКІВ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11818" y="4135682"/>
            <a:ext cx="6246302" cy="483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28"/>
              </a:lnSpc>
            </a:pPr>
            <a:r>
              <a:rPr lang="en-US" sz="2400" spc="240">
                <a:solidFill>
                  <a:srgbClr val="282828"/>
                </a:solidFill>
                <a:latin typeface="Montserrat Classic"/>
              </a:rPr>
              <a:t>КОРУПЦІЇ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11818" y="4760741"/>
            <a:ext cx="6246302" cy="483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28"/>
              </a:lnSpc>
            </a:pPr>
            <a:r>
              <a:rPr lang="en-US" sz="2400" spc="240">
                <a:solidFill>
                  <a:srgbClr val="282828"/>
                </a:solidFill>
                <a:latin typeface="Montserrat Classic"/>
              </a:rPr>
              <a:t>ЗАКУПІВЛЯ ПАЛИВА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11818" y="5457427"/>
            <a:ext cx="6246302" cy="483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28"/>
              </a:lnSpc>
            </a:pPr>
            <a:r>
              <a:rPr lang="en-US" sz="2400" spc="240">
                <a:solidFill>
                  <a:srgbClr val="282828"/>
                </a:solidFill>
                <a:latin typeface="Montserrat Classic"/>
              </a:rPr>
              <a:t>ЗАКУПІВЛЯ ДЕТАЛЕЙ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488189"/>
            <a:ext cx="4976695" cy="4635583"/>
            <a:chOff x="0" y="0"/>
            <a:chExt cx="6635593" cy="6180777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2246" t="3761" b="2736"/>
            <a:stretch>
              <a:fillRect/>
            </a:stretch>
          </p:blipFill>
          <p:spPr>
            <a:xfrm>
              <a:off x="0" y="0"/>
              <a:ext cx="6635593" cy="6180777"/>
            </a:xfrm>
            <a:prstGeom prst="rect">
              <a:avLst/>
            </a:prstGeom>
          </p:spPr>
        </p:pic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0" y="5244230"/>
            <a:ext cx="2087872" cy="2077054"/>
            <a:chOff x="0" y="0"/>
            <a:chExt cx="6350000" cy="63398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43"/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 rot="-10800000">
            <a:off x="6530236" y="-116910"/>
            <a:ext cx="3224755" cy="3210196"/>
            <a:chOff x="0" y="0"/>
            <a:chExt cx="6350000" cy="6339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43"/>
            </a:solid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16701" y="885173"/>
            <a:ext cx="9803704" cy="3357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847562" y="6396625"/>
            <a:ext cx="2973226" cy="968283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5257800" y="2500821"/>
            <a:ext cx="4114800" cy="3498637"/>
            <a:chOff x="0" y="0"/>
            <a:chExt cx="5486400" cy="4664850"/>
          </a:xfrm>
        </p:grpSpPr>
        <p:sp>
          <p:nvSpPr>
            <p:cNvPr id="11" name="TextBox 11"/>
            <p:cNvSpPr txBox="1"/>
            <p:nvPr/>
          </p:nvSpPr>
          <p:spPr>
            <a:xfrm>
              <a:off x="127000" y="-47625"/>
              <a:ext cx="5233639" cy="13034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664"/>
                </a:lnSpc>
              </a:pPr>
              <a:r>
                <a:rPr lang="en-US" sz="1800" spc="576">
                  <a:solidFill>
                    <a:srgbClr val="282828"/>
                  </a:solidFill>
                  <a:latin typeface="Montserrat Classic"/>
                </a:rPr>
                <a:t>ВТРАТА ДЕРЖАВНОГО ІНВЕСТИЦІЙНОГО РЕСУРСУ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2679924"/>
              <a:ext cx="5486400" cy="19849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08"/>
                </a:lnSpc>
              </a:pPr>
              <a:r>
                <a:rPr lang="en-US" sz="1400" b="1" spc="140">
                  <a:solidFill>
                    <a:srgbClr val="282828"/>
                  </a:solidFill>
                  <a:latin typeface="Montserrat Classic"/>
                </a:rPr>
                <a:t>ДО 1 МЛРД $ ЗА 3 РОКИ</a:t>
              </a:r>
              <a:r>
                <a:rPr lang="en-US" sz="1400" spc="140">
                  <a:solidFill>
                    <a:srgbClr val="282828"/>
                  </a:solidFill>
                  <a:latin typeface="Montserrat Classic"/>
                </a:rPr>
                <a:t> ФІНАНСУВАННЯ НА ВІДНОВЛЕННЯ ШЛЯХІВ, ЯКІ РУЙНУЮТЬСЯ ПЕРЕВАНТАЖЕНИМ ТРАНСПОРТОМ (ПОНАД 360 МЛН.$ ЩОРОКУ)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639050" y="1169035"/>
            <a:ext cx="1502334" cy="1012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984"/>
              </a:lnSpc>
            </a:pPr>
            <a:r>
              <a:rPr lang="en-US" sz="6544" b="1" spc="458">
                <a:solidFill>
                  <a:srgbClr val="393939"/>
                </a:solidFill>
                <a:latin typeface="League Spartan"/>
              </a:rPr>
              <a:t>04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7124700" y="222329"/>
            <a:ext cx="2247900" cy="515747"/>
            <a:chOff x="0" y="0"/>
            <a:chExt cx="2997200" cy="687663"/>
          </a:xfrm>
        </p:grpSpPr>
        <p:sp>
          <p:nvSpPr>
            <p:cNvPr id="15" name="TextBox 15"/>
            <p:cNvSpPr txBox="1"/>
            <p:nvPr/>
          </p:nvSpPr>
          <p:spPr>
            <a:xfrm>
              <a:off x="0" y="0"/>
              <a:ext cx="2997200" cy="4029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227"/>
                </a:lnSpc>
              </a:pPr>
              <a:r>
                <a:rPr lang="en-US" sz="1006" i="1" spc="70">
                  <a:solidFill>
                    <a:srgbClr val="393939"/>
                  </a:solidFill>
                  <a:latin typeface="League Spartan"/>
                </a:rPr>
                <a:t>DIGITAL'ІЗАЦІЯ</a:t>
              </a:r>
            </a:p>
            <a:p>
              <a:pPr algn="r">
                <a:lnSpc>
                  <a:spcPts val="1227"/>
                </a:lnSpc>
              </a:pPr>
              <a:r>
                <a:rPr lang="en-US" sz="1006" i="1" spc="70">
                  <a:solidFill>
                    <a:srgbClr val="393939"/>
                  </a:solidFill>
                  <a:latin typeface="League Spartan"/>
                </a:rPr>
                <a:t>ТРАНСПОРТУ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487870"/>
              <a:ext cx="2997200" cy="199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227"/>
                </a:lnSpc>
              </a:pPr>
              <a:r>
                <a:rPr lang="en-US" sz="1006" i="1" spc="70">
                  <a:solidFill>
                    <a:srgbClr val="FFFFFF"/>
                  </a:solidFill>
                  <a:latin typeface="League Spartan"/>
                </a:rPr>
                <a:t>ВОЛОДИМИР ШУЛЬМЕЙСТТЕР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61895" y="3791796"/>
            <a:ext cx="4114800" cy="941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1"/>
              </a:lnSpc>
            </a:pPr>
            <a:r>
              <a:rPr lang="en-US" sz="2100" b="1" spc="210">
                <a:solidFill>
                  <a:srgbClr val="FFBD59"/>
                </a:solidFill>
                <a:latin typeface="Montserrat Classic"/>
              </a:rPr>
              <a:t>ДОРОЖНІЙ ФОНД</a:t>
            </a:r>
          </a:p>
          <a:p>
            <a:pPr algn="ctr">
              <a:lnSpc>
                <a:spcPts val="4128"/>
              </a:lnSpc>
            </a:pPr>
            <a:r>
              <a:rPr lang="en-US" sz="2400" b="1" spc="240">
                <a:solidFill>
                  <a:srgbClr val="FFBD59"/>
                </a:solidFill>
                <a:latin typeface="Montserrat Classic"/>
              </a:rPr>
              <a:t> 6 МЛРД $</a:t>
            </a: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691245" y="72354"/>
            <a:ext cx="777313" cy="777313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36028" y="132301"/>
            <a:ext cx="1815816" cy="59921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2702" y="1743923"/>
            <a:ext cx="4976695" cy="4908436"/>
            <a:chOff x="0" y="0"/>
            <a:chExt cx="6635593" cy="654458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40820" t="32767" r="8053"/>
            <a:stretch>
              <a:fillRect/>
            </a:stretch>
          </p:blipFill>
          <p:spPr>
            <a:xfrm>
              <a:off x="0" y="0"/>
              <a:ext cx="6635593" cy="6544581"/>
            </a:xfrm>
            <a:prstGeom prst="rect">
              <a:avLst/>
            </a:prstGeom>
          </p:spPr>
        </p:pic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0" y="5244230"/>
            <a:ext cx="2087872" cy="2077054"/>
            <a:chOff x="0" y="0"/>
            <a:chExt cx="6350000" cy="63398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43"/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 rot="-10800000">
            <a:off x="6530236" y="-116910"/>
            <a:ext cx="3224755" cy="3210196"/>
            <a:chOff x="0" y="0"/>
            <a:chExt cx="6350000" cy="6339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43"/>
            </a:solid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16701" y="885173"/>
            <a:ext cx="9803704" cy="3357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217192" y="6431730"/>
            <a:ext cx="4603595" cy="1499241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5361869" y="1696298"/>
            <a:ext cx="4288676" cy="2330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64"/>
              </a:lnSpc>
            </a:pPr>
            <a:r>
              <a:rPr lang="en-US" sz="1800" spc="576">
                <a:solidFill>
                  <a:srgbClr val="282828"/>
                </a:solidFill>
                <a:latin typeface="Montserrat Classic"/>
              </a:rPr>
              <a:t>ВТРАТА ІНВЕСТИЦІЙНОГО РЕСУРСУ МІЖНАРОДНИМИ ВАНТАЖНИМИ АВТОМОБІЛЬНИМИ ПЕРЕВІЗНИКАМИ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259191" y="4412426"/>
            <a:ext cx="4495800" cy="1202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8"/>
              </a:lnSpc>
            </a:pPr>
            <a:r>
              <a:rPr lang="en-US" sz="1400" b="1" spc="140">
                <a:solidFill>
                  <a:srgbClr val="282828"/>
                </a:solidFill>
                <a:latin typeface="Montserrat Classic"/>
              </a:rPr>
              <a:t>ВІД 100 ТИС ОДИНИЦЬ</a:t>
            </a:r>
            <a:r>
              <a:rPr lang="en-US" sz="1400" spc="140">
                <a:solidFill>
                  <a:srgbClr val="282828"/>
                </a:solidFill>
                <a:latin typeface="Montserrat Classic"/>
              </a:rPr>
              <a:t> </a:t>
            </a:r>
          </a:p>
          <a:p>
            <a:pPr>
              <a:lnSpc>
                <a:spcPts val="2408"/>
              </a:lnSpc>
            </a:pPr>
            <a:r>
              <a:rPr lang="en-US" sz="1400" spc="140">
                <a:solidFill>
                  <a:srgbClr val="282828"/>
                </a:solidFill>
                <a:latin typeface="Montserrat Classic"/>
              </a:rPr>
              <a:t>МОЖЕ СКЛАСТИ ТІНЬОВИЙ ОБІГ ДОЗВОЛІВ НА МІЖНАРОДНІ ВАНТАЖНІ АВТОМОБІЛЬНІ ПЕРЕВЕЗЕННЯ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584113" y="950710"/>
            <a:ext cx="1499001" cy="1010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966"/>
              </a:lnSpc>
            </a:pPr>
            <a:r>
              <a:rPr lang="en-US" sz="6530" b="1" spc="457" dirty="0">
                <a:solidFill>
                  <a:srgbClr val="393939"/>
                </a:solidFill>
                <a:latin typeface="League Spartan"/>
              </a:rPr>
              <a:t>05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7124700" y="222329"/>
            <a:ext cx="2247900" cy="515747"/>
            <a:chOff x="0" y="0"/>
            <a:chExt cx="2997200" cy="687663"/>
          </a:xfrm>
        </p:grpSpPr>
        <p:sp>
          <p:nvSpPr>
            <p:cNvPr id="14" name="TextBox 14"/>
            <p:cNvSpPr txBox="1"/>
            <p:nvPr/>
          </p:nvSpPr>
          <p:spPr>
            <a:xfrm>
              <a:off x="0" y="0"/>
              <a:ext cx="2997200" cy="4029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227"/>
                </a:lnSpc>
              </a:pPr>
              <a:r>
                <a:rPr lang="en-US" sz="1006" i="1" spc="70">
                  <a:solidFill>
                    <a:srgbClr val="393939"/>
                  </a:solidFill>
                  <a:latin typeface="League Spartan"/>
                </a:rPr>
                <a:t>DIGITAL'ІЗАЦІЯ</a:t>
              </a:r>
            </a:p>
            <a:p>
              <a:pPr algn="r">
                <a:lnSpc>
                  <a:spcPts val="1227"/>
                </a:lnSpc>
              </a:pPr>
              <a:r>
                <a:rPr lang="en-US" sz="1006" i="1" spc="70">
                  <a:solidFill>
                    <a:srgbClr val="393939"/>
                  </a:solidFill>
                  <a:latin typeface="League Spartan"/>
                </a:rPr>
                <a:t>ТРАНСПОРТУ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487870"/>
              <a:ext cx="2997200" cy="199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227"/>
                </a:lnSpc>
              </a:pPr>
              <a:r>
                <a:rPr lang="en-US" sz="1006" i="1" spc="70">
                  <a:solidFill>
                    <a:srgbClr val="FFFFFF"/>
                  </a:solidFill>
                  <a:latin typeface="League Spartan"/>
                </a:rPr>
                <a:t>ВОЛОДИМИР ШУЛЬМЕЙСТТЕР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 rot="-662035">
            <a:off x="893595" y="5397250"/>
            <a:ext cx="5128157" cy="567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16"/>
              </a:lnSpc>
            </a:pPr>
            <a:r>
              <a:rPr lang="en-US" sz="2800" b="1" spc="280">
                <a:solidFill>
                  <a:srgbClr val="FFBD59"/>
                </a:solidFill>
                <a:latin typeface="Montserrat Classic"/>
              </a:rPr>
              <a:t>ШТУЧНИЙ ДЕФІЦИТ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17192" y="6096508"/>
            <a:ext cx="4495800" cy="898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8"/>
              </a:lnSpc>
            </a:pPr>
            <a:r>
              <a:rPr lang="en-US" sz="1400" b="1" spc="140">
                <a:solidFill>
                  <a:srgbClr val="282828"/>
                </a:solidFill>
                <a:latin typeface="Montserrat Classic"/>
              </a:rPr>
              <a:t>ПОНАД 10 МЛН ЄВРО НА РІК</a:t>
            </a:r>
            <a:r>
              <a:rPr lang="en-US" sz="1400" spc="140">
                <a:solidFill>
                  <a:srgbClr val="282828"/>
                </a:solidFill>
                <a:latin typeface="Montserrat Classic"/>
              </a:rPr>
              <a:t> </a:t>
            </a:r>
          </a:p>
          <a:p>
            <a:pPr>
              <a:lnSpc>
                <a:spcPts val="2408"/>
              </a:lnSpc>
            </a:pPr>
            <a:r>
              <a:rPr lang="en-US" sz="1400" spc="140">
                <a:solidFill>
                  <a:srgbClr val="282828"/>
                </a:solidFill>
                <a:latin typeface="Montserrat Classic"/>
              </a:rPr>
              <a:t>ТІНЬОВИЙ РИНОК ДОЗВОЛІВ НА МІЖНАРОДНІ АВТОМОБІЛЬНІ ПЕРЕВЕЗЕННЯ</a:t>
            </a: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36028" y="132301"/>
            <a:ext cx="1815816" cy="599219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691245" y="72354"/>
            <a:ext cx="777313" cy="7773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 rot="-10800000">
            <a:off x="6530236" y="-116910"/>
            <a:ext cx="3224755" cy="3210196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43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6701" y="885173"/>
            <a:ext cx="9803704" cy="3357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121126" y="1467144"/>
            <a:ext cx="9908128" cy="5598093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0" y="5244230"/>
            <a:ext cx="2087872" cy="2077054"/>
            <a:chOff x="0" y="0"/>
            <a:chExt cx="6350000" cy="6339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43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7524750" y="899697"/>
            <a:ext cx="1497330" cy="1008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958"/>
              </a:lnSpc>
            </a:pPr>
            <a:r>
              <a:rPr lang="en-US" sz="6522" b="1" spc="456">
                <a:solidFill>
                  <a:srgbClr val="393939"/>
                </a:solidFill>
                <a:latin typeface="League Spartan"/>
              </a:rPr>
              <a:t>06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7124700" y="222329"/>
            <a:ext cx="2247900" cy="515747"/>
            <a:chOff x="0" y="0"/>
            <a:chExt cx="2997200" cy="687663"/>
          </a:xfrm>
        </p:grpSpPr>
        <p:sp>
          <p:nvSpPr>
            <p:cNvPr id="10" name="TextBox 10"/>
            <p:cNvSpPr txBox="1"/>
            <p:nvPr/>
          </p:nvSpPr>
          <p:spPr>
            <a:xfrm>
              <a:off x="0" y="0"/>
              <a:ext cx="2997200" cy="4029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227"/>
                </a:lnSpc>
              </a:pPr>
              <a:r>
                <a:rPr lang="en-US" sz="1006" i="1" spc="70">
                  <a:solidFill>
                    <a:srgbClr val="393939"/>
                  </a:solidFill>
                  <a:latin typeface="League Spartan"/>
                </a:rPr>
                <a:t>DIGITAL'ІЗАЦІЯ</a:t>
              </a:r>
            </a:p>
            <a:p>
              <a:pPr algn="r">
                <a:lnSpc>
                  <a:spcPts val="1227"/>
                </a:lnSpc>
              </a:pPr>
              <a:r>
                <a:rPr lang="en-US" sz="1006" i="1" spc="70">
                  <a:solidFill>
                    <a:srgbClr val="393939"/>
                  </a:solidFill>
                  <a:latin typeface="League Spartan"/>
                </a:rPr>
                <a:t>ТРАНСПОРТУ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487870"/>
              <a:ext cx="2997200" cy="199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227"/>
                </a:lnSpc>
              </a:pPr>
              <a:r>
                <a:rPr lang="en-US" sz="1006" i="1" spc="70">
                  <a:solidFill>
                    <a:srgbClr val="FFFFFF"/>
                  </a:solidFill>
                  <a:latin typeface="League Spartan"/>
                </a:rPr>
                <a:t>ВОЛОДИМИР ШУЛЬМЕЙСТТЕР</a:t>
              </a:r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6028" y="132301"/>
            <a:ext cx="1815816" cy="599219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691245" y="72354"/>
            <a:ext cx="777313" cy="77731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217192" y="6431730"/>
            <a:ext cx="4603595" cy="14992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 rot="-10800000">
            <a:off x="6530236" y="-116910"/>
            <a:ext cx="3224755" cy="3210196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43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6701" y="885173"/>
            <a:ext cx="9803704" cy="33574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7524750" y="899697"/>
            <a:ext cx="1497330" cy="1008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958"/>
              </a:lnSpc>
            </a:pPr>
            <a:r>
              <a:rPr lang="en-US" sz="6522" b="1" spc="456">
                <a:solidFill>
                  <a:srgbClr val="393939"/>
                </a:solidFill>
                <a:latin typeface="League Spartan"/>
              </a:rPr>
              <a:t>07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7124700" y="222329"/>
            <a:ext cx="2247900" cy="515747"/>
            <a:chOff x="0" y="0"/>
            <a:chExt cx="2997200" cy="687663"/>
          </a:xfrm>
        </p:grpSpPr>
        <p:sp>
          <p:nvSpPr>
            <p:cNvPr id="7" name="TextBox 7"/>
            <p:cNvSpPr txBox="1"/>
            <p:nvPr/>
          </p:nvSpPr>
          <p:spPr>
            <a:xfrm>
              <a:off x="0" y="0"/>
              <a:ext cx="2997200" cy="4029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227"/>
                </a:lnSpc>
              </a:pPr>
              <a:r>
                <a:rPr lang="en-US" sz="1006" i="1" spc="70">
                  <a:solidFill>
                    <a:srgbClr val="393939"/>
                  </a:solidFill>
                  <a:latin typeface="League Spartan"/>
                </a:rPr>
                <a:t>DIGITAL'ІЗАЦІЯ</a:t>
              </a:r>
            </a:p>
            <a:p>
              <a:pPr algn="r">
                <a:lnSpc>
                  <a:spcPts val="1227"/>
                </a:lnSpc>
              </a:pPr>
              <a:r>
                <a:rPr lang="en-US" sz="1006" i="1" spc="70">
                  <a:solidFill>
                    <a:srgbClr val="393939"/>
                  </a:solidFill>
                  <a:latin typeface="League Spartan"/>
                </a:rPr>
                <a:t>ТРАНСПОРТУ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487870"/>
              <a:ext cx="2997200" cy="199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227"/>
                </a:lnSpc>
              </a:pPr>
              <a:r>
                <a:rPr lang="en-US" sz="1006" i="1" spc="70">
                  <a:solidFill>
                    <a:srgbClr val="FFFFFF"/>
                  </a:solidFill>
                  <a:latin typeface="League Spartan"/>
                </a:rPr>
                <a:t>ВОЛОДИМИР ШУЛЬМЕЙСТТЕР</a:t>
              </a:r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6028" y="132301"/>
            <a:ext cx="1815816" cy="59921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691245" y="72354"/>
            <a:ext cx="777313" cy="777313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277421" y="1646887"/>
            <a:ext cx="10032412" cy="5668313"/>
          </a:xfrm>
          <a:prstGeom prst="rect">
            <a:avLst/>
          </a:prstGeom>
        </p:spPr>
      </p:pic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0" y="5244230"/>
            <a:ext cx="2087872" cy="2077054"/>
            <a:chOff x="0" y="0"/>
            <a:chExt cx="6350000" cy="633984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43">
                <a:alpha val="0"/>
              </a:srgbClr>
            </a:solidFill>
          </p:spPr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628139" y="6411476"/>
            <a:ext cx="3290552" cy="10716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 rot="-10800000">
            <a:off x="6530236" y="-116910"/>
            <a:ext cx="3224755" cy="3210196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43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6701" y="885173"/>
            <a:ext cx="9803704" cy="33574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7524750" y="899697"/>
            <a:ext cx="1497330" cy="1008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958"/>
              </a:lnSpc>
            </a:pPr>
            <a:r>
              <a:rPr lang="en-US" sz="6522" b="1" spc="456">
                <a:solidFill>
                  <a:srgbClr val="393939"/>
                </a:solidFill>
                <a:latin typeface="League Spartan"/>
              </a:rPr>
              <a:t>08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7124700" y="222329"/>
            <a:ext cx="2247900" cy="515747"/>
            <a:chOff x="0" y="0"/>
            <a:chExt cx="2997200" cy="687663"/>
          </a:xfrm>
        </p:grpSpPr>
        <p:sp>
          <p:nvSpPr>
            <p:cNvPr id="7" name="TextBox 7"/>
            <p:cNvSpPr txBox="1"/>
            <p:nvPr/>
          </p:nvSpPr>
          <p:spPr>
            <a:xfrm>
              <a:off x="0" y="0"/>
              <a:ext cx="2997200" cy="4029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227"/>
                </a:lnSpc>
              </a:pPr>
              <a:r>
                <a:rPr lang="en-US" sz="1006" i="1" spc="70">
                  <a:solidFill>
                    <a:srgbClr val="393939"/>
                  </a:solidFill>
                  <a:latin typeface="League Spartan"/>
                </a:rPr>
                <a:t>DIGITAL'ІЗАЦІЯ</a:t>
              </a:r>
            </a:p>
            <a:p>
              <a:pPr algn="r">
                <a:lnSpc>
                  <a:spcPts val="1227"/>
                </a:lnSpc>
              </a:pPr>
              <a:r>
                <a:rPr lang="en-US" sz="1006" i="1" spc="70">
                  <a:solidFill>
                    <a:srgbClr val="393939"/>
                  </a:solidFill>
                  <a:latin typeface="League Spartan"/>
                </a:rPr>
                <a:t>ТРАНСПОРТУ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487870"/>
              <a:ext cx="2997200" cy="199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227"/>
                </a:lnSpc>
              </a:pPr>
              <a:r>
                <a:rPr lang="en-US" sz="1006" i="1" spc="70">
                  <a:solidFill>
                    <a:srgbClr val="FFFFFF"/>
                  </a:solidFill>
                  <a:latin typeface="League Spartan"/>
                </a:rPr>
                <a:t>ВОЛОДИМИР ШУЛЬМЕЙСТТЕР</a:t>
              </a:r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6028" y="132301"/>
            <a:ext cx="1815816" cy="59921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691245" y="72354"/>
            <a:ext cx="777313" cy="777313"/>
          </a:xfrm>
          <a:prstGeom prst="rect">
            <a:avLst/>
          </a:prstGeom>
        </p:spPr>
      </p:pic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0" y="5244230"/>
            <a:ext cx="2087872" cy="2077054"/>
            <a:chOff x="0" y="0"/>
            <a:chExt cx="6350000" cy="633984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43">
                <a:alpha val="0"/>
              </a:srgbClr>
            </a:solidFill>
          </p:spPr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36028" y="1095129"/>
            <a:ext cx="7454981" cy="585216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628139" y="6411476"/>
            <a:ext cx="3290552" cy="1071626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136028" y="794922"/>
            <a:ext cx="6246302" cy="483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28"/>
              </a:lnSpc>
            </a:pPr>
            <a:r>
              <a:rPr lang="en-US" sz="2400" spc="240">
                <a:solidFill>
                  <a:srgbClr val="282828"/>
                </a:solidFill>
                <a:latin typeface="Montserrat Classic"/>
              </a:rPr>
              <a:t>ЛОГІСТИЧНІ СЦЕРАРІЇ 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68353" y="6287651"/>
            <a:ext cx="3010125" cy="1001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28"/>
              </a:lnSpc>
            </a:pPr>
            <a:r>
              <a:rPr lang="en-US" sz="2400" spc="240">
                <a:solidFill>
                  <a:srgbClr val="282828"/>
                </a:solidFill>
                <a:latin typeface="Montserrat Classic"/>
              </a:rPr>
              <a:t>ДОСЛІДЖЕННЯ </a:t>
            </a:r>
          </a:p>
          <a:p>
            <a:pPr>
              <a:lnSpc>
                <a:spcPts val="4128"/>
              </a:lnSpc>
            </a:pPr>
            <a:r>
              <a:rPr lang="en-US" sz="2400" spc="240">
                <a:solidFill>
                  <a:srgbClr val="282828"/>
                </a:solidFill>
                <a:latin typeface="Montserrat Classic"/>
              </a:rPr>
              <a:t>PWC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 rot="-10800000">
            <a:off x="6530236" y="-116910"/>
            <a:ext cx="3224755" cy="3210196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43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6701" y="885173"/>
            <a:ext cx="9803704" cy="33574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7524750" y="899697"/>
            <a:ext cx="1497330" cy="1008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958"/>
              </a:lnSpc>
            </a:pPr>
            <a:r>
              <a:rPr lang="en-US" sz="6522" b="1" spc="456">
                <a:solidFill>
                  <a:srgbClr val="393939"/>
                </a:solidFill>
                <a:latin typeface="League Spartan"/>
              </a:rPr>
              <a:t>09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7124700" y="222329"/>
            <a:ext cx="2247900" cy="515747"/>
            <a:chOff x="0" y="0"/>
            <a:chExt cx="2997200" cy="687663"/>
          </a:xfrm>
        </p:grpSpPr>
        <p:sp>
          <p:nvSpPr>
            <p:cNvPr id="7" name="TextBox 7"/>
            <p:cNvSpPr txBox="1"/>
            <p:nvPr/>
          </p:nvSpPr>
          <p:spPr>
            <a:xfrm>
              <a:off x="0" y="0"/>
              <a:ext cx="2997200" cy="4029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227"/>
                </a:lnSpc>
              </a:pPr>
              <a:r>
                <a:rPr lang="en-US" sz="1006" i="1" spc="70">
                  <a:solidFill>
                    <a:srgbClr val="393939"/>
                  </a:solidFill>
                  <a:latin typeface="League Spartan"/>
                </a:rPr>
                <a:t>DIGITAL'ІЗАЦІЯ</a:t>
              </a:r>
            </a:p>
            <a:p>
              <a:pPr algn="r">
                <a:lnSpc>
                  <a:spcPts val="1227"/>
                </a:lnSpc>
              </a:pPr>
              <a:r>
                <a:rPr lang="en-US" sz="1006" i="1" spc="70">
                  <a:solidFill>
                    <a:srgbClr val="393939"/>
                  </a:solidFill>
                  <a:latin typeface="League Spartan"/>
                </a:rPr>
                <a:t>ТРАНСПОРТУ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487870"/>
              <a:ext cx="2997200" cy="199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227"/>
                </a:lnSpc>
              </a:pPr>
              <a:r>
                <a:rPr lang="en-US" sz="1006" i="1" spc="70">
                  <a:solidFill>
                    <a:srgbClr val="FFFFFF"/>
                  </a:solidFill>
                  <a:latin typeface="League Spartan"/>
                </a:rPr>
                <a:t>ВОЛОДИМИР ШУЛЬМЕЙСТТЕР</a:t>
              </a:r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6028" y="132301"/>
            <a:ext cx="1815816" cy="59921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691245" y="72354"/>
            <a:ext cx="777313" cy="777313"/>
          </a:xfrm>
          <a:prstGeom prst="rect">
            <a:avLst/>
          </a:prstGeom>
        </p:spPr>
      </p:pic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0" y="5244230"/>
            <a:ext cx="2087872" cy="2077054"/>
            <a:chOff x="0" y="0"/>
            <a:chExt cx="6350000" cy="633984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43">
                <a:alpha val="0"/>
              </a:srgbClr>
            </a:solidFill>
          </p:spPr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131688" y="1717224"/>
            <a:ext cx="9918691" cy="560406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628139" y="6411476"/>
            <a:ext cx="3290552" cy="10716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805928" y="6583680"/>
            <a:ext cx="2973226" cy="968283"/>
          </a:xfrm>
          <a:prstGeom prst="rect">
            <a:avLst/>
          </a:prstGeom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 rot="-10800000">
            <a:off x="4198570" y="-113038"/>
            <a:ext cx="5580584" cy="5514930"/>
            <a:chOff x="0" y="0"/>
            <a:chExt cx="6350000" cy="63398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43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5562183" y="120378"/>
            <a:ext cx="4230942" cy="671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2"/>
              </a:lnSpc>
            </a:pPr>
            <a:r>
              <a:rPr lang="en-US" sz="2190" b="1" spc="153">
                <a:solidFill>
                  <a:srgbClr val="393939"/>
                </a:solidFill>
                <a:latin typeface="League Spartan"/>
              </a:rPr>
              <a:t>DIGITAL'ІЗАЦІЯ</a:t>
            </a:r>
          </a:p>
          <a:p>
            <a:pPr>
              <a:lnSpc>
                <a:spcPts val="2672"/>
              </a:lnSpc>
            </a:pPr>
            <a:r>
              <a:rPr lang="en-US" sz="2190" b="1" spc="153">
                <a:solidFill>
                  <a:srgbClr val="393939"/>
                </a:solidFill>
                <a:latin typeface="League Spartan"/>
              </a:rPr>
              <a:t>ТРАНСПОРТУ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457864" y="1050484"/>
            <a:ext cx="4771337" cy="938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78"/>
              </a:lnSpc>
            </a:pPr>
            <a:r>
              <a:rPr lang="en-US" sz="2699" spc="701">
                <a:solidFill>
                  <a:srgbClr val="393939"/>
                </a:solidFill>
                <a:latin typeface="Montserrat Classic"/>
              </a:rPr>
              <a:t>ВОЛОДИМИР </a:t>
            </a:r>
          </a:p>
          <a:p>
            <a:pPr>
              <a:lnSpc>
                <a:spcPts val="3778"/>
              </a:lnSpc>
            </a:pPr>
            <a:r>
              <a:rPr lang="en-US" sz="2699" spc="701">
                <a:solidFill>
                  <a:srgbClr val="393939"/>
                </a:solidFill>
                <a:latin typeface="Montserrat Classic"/>
              </a:rPr>
              <a:t>ШУЛЬМЕЙСТЕР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16701" y="885173"/>
            <a:ext cx="9803704" cy="3357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6028" y="132301"/>
            <a:ext cx="1815816" cy="59921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691245" y="72354"/>
            <a:ext cx="777313" cy="777313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536820" y="2208594"/>
            <a:ext cx="5440217" cy="596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36"/>
              </a:lnSpc>
            </a:pPr>
            <a:r>
              <a:rPr lang="en-US" sz="3882" b="1" spc="271">
                <a:solidFill>
                  <a:srgbClr val="FFD843"/>
                </a:solidFill>
                <a:latin typeface="League Spartan"/>
              </a:rPr>
              <a:t>ДЯКУЮ </a:t>
            </a:r>
            <a:r>
              <a:rPr lang="en-US" sz="3882" b="1" spc="271">
                <a:solidFill>
                  <a:srgbClr val="282828"/>
                </a:solidFill>
                <a:latin typeface="League Spartan"/>
              </a:rPr>
              <a:t>ЗА УВАГУ!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6"/>
          <a:srcRect l="31111" t="6498" r="29756"/>
          <a:stretch>
            <a:fillRect/>
          </a:stretch>
        </p:blipFill>
        <p:spPr>
          <a:xfrm>
            <a:off x="136028" y="1399032"/>
            <a:ext cx="3262949" cy="5184648"/>
          </a:xfrm>
          <a:prstGeom prst="rect">
            <a:avLst/>
          </a:prstGeom>
        </p:spPr>
      </p:pic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0" y="5244230"/>
            <a:ext cx="2087872" cy="2077054"/>
            <a:chOff x="0" y="0"/>
            <a:chExt cx="6350000" cy="633984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43"/>
            </a:solidFill>
          </p:spPr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>
            <a:alphaModFix amt="43000"/>
          </a:blip>
          <a:srcRect/>
          <a:stretch>
            <a:fillRect/>
          </a:stretch>
        </p:blipFill>
        <p:spPr>
          <a:xfrm rot="-5400000">
            <a:off x="-1486872" y="3093583"/>
            <a:ext cx="6450336" cy="210066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7"/>
          <a:srcRect t="2310" r="3917" b="3641"/>
          <a:stretch>
            <a:fillRect/>
          </a:stretch>
        </p:blipFill>
        <p:spPr>
          <a:xfrm>
            <a:off x="3682098" y="2962497"/>
            <a:ext cx="3551530" cy="36211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150</Words>
  <Application>Microsoft Office PowerPoint</Application>
  <PresentationFormat>Произвольный</PresentationFormat>
  <Paragraphs>70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League Spartan</vt:lpstr>
      <vt:lpstr>Calibri</vt:lpstr>
      <vt:lpstr>Montserrat Classic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05 09 19</dc:title>
  <dc:creator>user</dc:creator>
  <cp:lastModifiedBy>Пользователь Windows</cp:lastModifiedBy>
  <cp:revision>2</cp:revision>
  <dcterms:created xsi:type="dcterms:W3CDTF">2006-08-16T00:00:00Z</dcterms:created>
  <dcterms:modified xsi:type="dcterms:W3CDTF">2019-09-05T07:20:31Z</dcterms:modified>
  <dc:identifier>DADkbIstjG4</dc:identifier>
</cp:coreProperties>
</file>