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7"/>
  </p:notesMasterIdLst>
  <p:handoutMasterIdLst>
    <p:handoutMasterId r:id="rId18"/>
  </p:handoutMasterIdLst>
  <p:sldIdLst>
    <p:sldId id="256" r:id="rId2"/>
    <p:sldId id="338" r:id="rId3"/>
    <p:sldId id="344" r:id="rId4"/>
    <p:sldId id="348" r:id="rId5"/>
    <p:sldId id="349" r:id="rId6"/>
    <p:sldId id="350" r:id="rId7"/>
    <p:sldId id="356" r:id="rId8"/>
    <p:sldId id="357" r:id="rId9"/>
    <p:sldId id="354" r:id="rId10"/>
    <p:sldId id="351" r:id="rId11"/>
    <p:sldId id="352" r:id="rId12"/>
    <p:sldId id="345" r:id="rId13"/>
    <p:sldId id="353" r:id="rId14"/>
    <p:sldId id="355" r:id="rId15"/>
    <p:sldId id="337" r:id="rId16"/>
  </p:sldIdLst>
  <p:sldSz cx="9144000" cy="6858000" type="screen4x3"/>
  <p:notesSz cx="7315200" cy="9601200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04">
          <p15:clr>
            <a:srgbClr val="A4A3A4"/>
          </p15:clr>
        </p15:guide>
        <p15:guide id="2" orient="horz" pos="3933">
          <p15:clr>
            <a:srgbClr val="A4A3A4"/>
          </p15:clr>
        </p15:guide>
        <p15:guide id="3" orient="horz" pos="2174">
          <p15:clr>
            <a:srgbClr val="A4A3A4"/>
          </p15:clr>
        </p15:guide>
        <p15:guide id="4" pos="2982">
          <p15:clr>
            <a:srgbClr val="A4A3A4"/>
          </p15:clr>
        </p15:guide>
        <p15:guide id="5" pos="2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5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3882"/>
    <a:srgbClr val="F7D117"/>
    <a:srgbClr val="0056C8"/>
    <a:srgbClr val="FBEA97"/>
    <a:srgbClr val="FAE26A"/>
    <a:srgbClr val="004FB8"/>
    <a:srgbClr val="C5DEFF"/>
    <a:srgbClr val="0059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352" autoAdjust="0"/>
    <p:restoredTop sz="92214" autoAdjust="0"/>
  </p:normalViewPr>
  <p:slideViewPr>
    <p:cSldViewPr snapToGrid="0">
      <p:cViewPr varScale="1">
        <p:scale>
          <a:sx n="86" d="100"/>
          <a:sy n="86" d="100"/>
        </p:scale>
        <p:origin x="1642" y="58"/>
      </p:cViewPr>
      <p:guideLst>
        <p:guide orient="horz" pos="504"/>
        <p:guide orient="horz" pos="3933"/>
        <p:guide orient="horz" pos="2174"/>
        <p:guide pos="2982"/>
        <p:guide pos="29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>
        <p:scale>
          <a:sx n="75" d="100"/>
          <a:sy n="75" d="100"/>
        </p:scale>
        <p:origin x="-2106" y="-78"/>
      </p:cViewPr>
      <p:guideLst>
        <p:guide orient="horz" pos="3024"/>
        <p:guide pos="2305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3;&#1072;&#1084;&#1072;&#1083;&#1080;\Desktop\ALL%20MODES%20-%20DE,%20PL,%20BE,%20UK,%20FR,%20NL%20-%202017-2018-june%202019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Тоннаж</a:t>
            </a:r>
            <a:r>
              <a:rPr lang="ru-RU" baseline="0"/>
              <a:t> / </a:t>
            </a:r>
            <a:r>
              <a:rPr lang="en-US" baseline="0"/>
              <a:t>Tonnage</a:t>
            </a:r>
            <a:endParaRPr lang="ru-RU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4457580381874841"/>
          <c:y val="0.32652243607256931"/>
          <c:w val="0.78037165619690285"/>
          <c:h val="0.65430162967573913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316"/>
      </c:pieChart>
      <c:spPr>
        <a:noFill/>
        <a:ln w="25400">
          <a:noFill/>
        </a:ln>
      </c:spPr>
    </c:plotArea>
    <c:legend>
      <c:legendPos val="t"/>
      <c:layout>
        <c:manualLayout>
          <c:xMode val="edge"/>
          <c:yMode val="edge"/>
          <c:x val="0.11268216945950159"/>
          <c:y val="0.10263512547685752"/>
          <c:w val="0.77463540040134238"/>
          <c:h val="0.20193558145034626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2"/>
            <a:ext cx="3170717" cy="480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201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2776" y="2"/>
            <a:ext cx="3170717" cy="480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201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19069"/>
            <a:ext cx="3170717" cy="480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201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2776" y="9119069"/>
            <a:ext cx="3170717" cy="480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2F052907-1F79-4582-9768-A52E2CC50625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9431804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2"/>
            <a:ext cx="3170717" cy="480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de-DE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2776" y="2"/>
            <a:ext cx="3170717" cy="480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de-DE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19138"/>
            <a:ext cx="4802188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09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182" y="4560304"/>
            <a:ext cx="5852843" cy="4322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noProof="0"/>
              <a:t>Click to edit Master text styles</a:t>
            </a:r>
          </a:p>
          <a:p>
            <a:pPr lvl="1"/>
            <a:r>
              <a:rPr lang="en-US" altLang="de-DE" noProof="0"/>
              <a:t>Second level</a:t>
            </a:r>
          </a:p>
          <a:p>
            <a:pPr lvl="2"/>
            <a:r>
              <a:rPr lang="en-US" altLang="de-DE" noProof="0"/>
              <a:t>Third level</a:t>
            </a:r>
          </a:p>
          <a:p>
            <a:pPr lvl="3"/>
            <a:r>
              <a:rPr lang="en-US" altLang="de-DE" noProof="0"/>
              <a:t>Fourth level</a:t>
            </a:r>
          </a:p>
          <a:p>
            <a:pPr lvl="4"/>
            <a:r>
              <a:rPr lang="en-US" altLang="de-DE" noProof="0"/>
              <a:t>Fifth level</a:t>
            </a:r>
          </a:p>
        </p:txBody>
      </p:sp>
      <p:sp>
        <p:nvSpPr>
          <p:cNvPr id="809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9069"/>
            <a:ext cx="3170717" cy="480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de-DE"/>
          </a:p>
        </p:txBody>
      </p:sp>
      <p:sp>
        <p:nvSpPr>
          <p:cNvPr id="809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2776" y="9119069"/>
            <a:ext cx="3170717" cy="480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E28774DC-D50F-4083-8E78-43362D9DC3AA}" type="slidenum">
              <a:rPr lang="en-US" altLang="de-DE"/>
              <a:pPr>
                <a:defRPr/>
              </a:pPr>
              <a:t>‹#›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4732598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/>
          <p:cNvSpPr>
            <a:spLocks noChangeArrowheads="1"/>
          </p:cNvSpPr>
          <p:nvPr userDrawn="1"/>
        </p:nvSpPr>
        <p:spPr bwMode="auto">
          <a:xfrm>
            <a:off x="0" y="0"/>
            <a:ext cx="152400" cy="2743200"/>
          </a:xfrm>
          <a:prstGeom prst="rect">
            <a:avLst/>
          </a:prstGeom>
          <a:solidFill>
            <a:srgbClr val="003882"/>
          </a:solidFill>
          <a:ln w="9525">
            <a:solidFill>
              <a:srgbClr val="00388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defRPr sz="1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1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1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1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1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defRPr/>
            </a:pPr>
            <a:endParaRPr lang="de-DE" altLang="de-DE"/>
          </a:p>
        </p:txBody>
      </p:sp>
      <p:sp>
        <p:nvSpPr>
          <p:cNvPr id="3" name="Rectangle 17"/>
          <p:cNvSpPr>
            <a:spLocks noChangeArrowheads="1"/>
          </p:cNvSpPr>
          <p:nvPr userDrawn="1"/>
        </p:nvSpPr>
        <p:spPr bwMode="auto">
          <a:xfrm>
            <a:off x="-9525" y="4114800"/>
            <a:ext cx="169863" cy="2743200"/>
          </a:xfrm>
          <a:prstGeom prst="rect">
            <a:avLst/>
          </a:prstGeom>
          <a:solidFill>
            <a:srgbClr val="F7D01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7D017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defRPr sz="1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1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1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1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1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defRPr/>
            </a:pPr>
            <a:endParaRPr lang="de-DE" altLang="de-DE"/>
          </a:p>
        </p:txBody>
      </p:sp>
      <p:sp>
        <p:nvSpPr>
          <p:cNvPr id="4" name="Rectangle 18"/>
          <p:cNvSpPr>
            <a:spLocks noChangeArrowheads="1"/>
          </p:cNvSpPr>
          <p:nvPr userDrawn="1"/>
        </p:nvSpPr>
        <p:spPr bwMode="auto">
          <a:xfrm>
            <a:off x="-9525" y="2752725"/>
            <a:ext cx="169863" cy="1371600"/>
          </a:xfrm>
          <a:prstGeom prst="rect">
            <a:avLst/>
          </a:prstGeom>
          <a:solidFill>
            <a:srgbClr val="B4B1A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A6DE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defRPr sz="1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1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1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1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1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defRPr/>
            </a:pPr>
            <a:endParaRPr lang="de-DE" altLang="de-DE"/>
          </a:p>
        </p:txBody>
      </p:sp>
      <p:pic>
        <p:nvPicPr>
          <p:cNvPr id="5" name="Picture 24" descr="DE_englisch_klein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4613" y="5645150"/>
            <a:ext cx="1198562" cy="1023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77" y="194681"/>
            <a:ext cx="3533296" cy="703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830817"/>
      </p:ext>
    </p:extLst>
  </p:cSld>
  <p:clrMapOvr>
    <a:masterClrMapping/>
  </p:clrMapOvr>
  <p:transition>
    <p:push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785250347"/>
      </p:ext>
    </p:extLst>
  </p:cSld>
  <p:clrMapOvr>
    <a:masterClrMapping/>
  </p:clrMapOvr>
  <p:transition>
    <p:push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314608523"/>
      </p:ext>
    </p:extLst>
  </p:cSld>
  <p:clrMapOvr>
    <a:masterClrMapping/>
  </p:clrMapOvr>
  <p:transition>
    <p:push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854200"/>
            <a:ext cx="4103688" cy="3001963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13288" y="1854200"/>
            <a:ext cx="4105275" cy="3001963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007625124"/>
      </p:ext>
    </p:extLst>
  </p:cSld>
  <p:clrMapOvr>
    <a:masterClrMapping/>
  </p:clrMapOvr>
  <p:transition>
    <p:push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469658913"/>
      </p:ext>
    </p:extLst>
  </p:cSld>
  <p:clrMapOvr>
    <a:masterClrMapping/>
  </p:clrMapOvr>
  <p:transition>
    <p:push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380823720"/>
      </p:ext>
    </p:extLst>
  </p:cSld>
  <p:clrMapOvr>
    <a:masterClrMapping/>
  </p:clrMapOvr>
  <p:transition>
    <p:push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1987039"/>
      </p:ext>
    </p:extLst>
  </p:cSld>
  <p:clrMapOvr>
    <a:masterClrMapping/>
  </p:clrMapOvr>
  <p:transition>
    <p:push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055313886"/>
      </p:ext>
    </p:extLst>
  </p:cSld>
  <p:clrMapOvr>
    <a:masterClrMapping/>
  </p:clrMapOvr>
  <p:transition>
    <p:push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821844850"/>
      </p:ext>
    </p:extLst>
  </p:cSld>
  <p:clrMapOvr>
    <a:masterClrMapping/>
  </p:clrMapOvr>
  <p:transition>
    <p:push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499716357"/>
      </p:ext>
    </p:extLst>
  </p:cSld>
  <p:clrMapOvr>
    <a:masterClrMapping/>
  </p:clrMapOvr>
  <p:transition>
    <p:push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29413" y="1025525"/>
            <a:ext cx="2089150" cy="38306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025525"/>
            <a:ext cx="6119813" cy="3830638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632878485"/>
      </p:ext>
    </p:extLst>
  </p:cSld>
  <p:clrMapOvr>
    <a:masterClrMapping/>
  </p:clrMapOvr>
  <p:transition>
    <p:push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025525"/>
            <a:ext cx="82438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dirty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54200"/>
            <a:ext cx="8361363" cy="300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</p:txBody>
      </p:sp>
      <p:sp>
        <p:nvSpPr>
          <p:cNvPr id="1029" name="Rectangle 26"/>
          <p:cNvSpPr>
            <a:spLocks noChangeArrowheads="1"/>
          </p:cNvSpPr>
          <p:nvPr/>
        </p:nvSpPr>
        <p:spPr bwMode="auto">
          <a:xfrm>
            <a:off x="457200" y="6400800"/>
            <a:ext cx="4633913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1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1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1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1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1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 eaLnBrk="1" hangingPunct="1">
              <a:defRPr/>
            </a:pPr>
            <a:fld id="{66C9761B-8A6C-49C3-A504-7B074DD7A9D4}" type="slidenum">
              <a:rPr lang="de-DE" altLang="de-DE" sz="1200" smtClean="0"/>
              <a:pPr algn="l" eaLnBrk="1" hangingPunct="1">
                <a:defRPr/>
              </a:pPr>
              <a:t>‹#›</a:t>
            </a:fld>
            <a:r>
              <a:rPr lang="de-DE" altLang="de-DE" sz="1200" dirty="0"/>
              <a:t> | |</a:t>
            </a:r>
          </a:p>
        </p:txBody>
      </p:sp>
      <p:sp>
        <p:nvSpPr>
          <p:cNvPr id="1030" name="Rectangle 27"/>
          <p:cNvSpPr>
            <a:spLocks noChangeArrowheads="1"/>
          </p:cNvSpPr>
          <p:nvPr userDrawn="1"/>
        </p:nvSpPr>
        <p:spPr bwMode="auto">
          <a:xfrm>
            <a:off x="0" y="0"/>
            <a:ext cx="152400" cy="2743200"/>
          </a:xfrm>
          <a:prstGeom prst="rect">
            <a:avLst/>
          </a:prstGeom>
          <a:solidFill>
            <a:srgbClr val="003882"/>
          </a:solidFill>
          <a:ln w="9525">
            <a:solidFill>
              <a:srgbClr val="00388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defRPr sz="1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1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1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1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1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defRPr/>
            </a:pPr>
            <a:endParaRPr lang="de-DE" altLang="de-DE"/>
          </a:p>
        </p:txBody>
      </p:sp>
      <p:sp>
        <p:nvSpPr>
          <p:cNvPr id="1031" name="Rectangle 29"/>
          <p:cNvSpPr>
            <a:spLocks noChangeArrowheads="1"/>
          </p:cNvSpPr>
          <p:nvPr userDrawn="1"/>
        </p:nvSpPr>
        <p:spPr bwMode="auto">
          <a:xfrm>
            <a:off x="-9525" y="2752725"/>
            <a:ext cx="169863" cy="1371600"/>
          </a:xfrm>
          <a:prstGeom prst="rect">
            <a:avLst/>
          </a:prstGeom>
          <a:solidFill>
            <a:srgbClr val="B4B1A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A6DE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defRPr sz="1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1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1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1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1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defRPr/>
            </a:pPr>
            <a:endParaRPr lang="de-DE" altLang="de-DE"/>
          </a:p>
        </p:txBody>
      </p:sp>
      <p:sp>
        <p:nvSpPr>
          <p:cNvPr id="1032" name="Rectangle 30"/>
          <p:cNvSpPr>
            <a:spLocks noChangeArrowheads="1"/>
          </p:cNvSpPr>
          <p:nvPr userDrawn="1"/>
        </p:nvSpPr>
        <p:spPr bwMode="auto">
          <a:xfrm>
            <a:off x="-9525" y="4114800"/>
            <a:ext cx="169863" cy="2743200"/>
          </a:xfrm>
          <a:prstGeom prst="rect">
            <a:avLst/>
          </a:prstGeom>
          <a:solidFill>
            <a:srgbClr val="F7D01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7D017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defRPr sz="1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1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1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1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1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defRPr/>
            </a:pPr>
            <a:endParaRPr lang="de-DE" altLang="de-DE"/>
          </a:p>
        </p:txBody>
      </p:sp>
      <p:pic>
        <p:nvPicPr>
          <p:cNvPr id="2" name="Picture 32" descr="DE_englisch_klein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9425" y="5980113"/>
            <a:ext cx="806450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991" y="194681"/>
            <a:ext cx="2877689" cy="57324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>
    <p:push dir="r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 b="1" kern="1200">
          <a:solidFill>
            <a:srgbClr val="00388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3882"/>
          </a:solidFill>
          <a:latin typeface="Trebuchet MS" panose="020B0603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3882"/>
          </a:solidFill>
          <a:latin typeface="Trebuchet MS" panose="020B0603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3882"/>
          </a:solidFill>
          <a:latin typeface="Trebuchet MS" panose="020B0603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3882"/>
          </a:solidFill>
          <a:latin typeface="Trebuchet MS" panose="020B0603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 b="1">
          <a:solidFill>
            <a:srgbClr val="003882"/>
          </a:solidFill>
          <a:latin typeface="Trebuchet MS" panose="020B0603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 b="1">
          <a:solidFill>
            <a:srgbClr val="003882"/>
          </a:solidFill>
          <a:latin typeface="Trebuchet MS" panose="020B0603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 b="1">
          <a:solidFill>
            <a:srgbClr val="003882"/>
          </a:solidFill>
          <a:latin typeface="Trebuchet MS" panose="020B0603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 b="1">
          <a:solidFill>
            <a:srgbClr val="003882"/>
          </a:solidFill>
          <a:latin typeface="Trebuchet MS" panose="020B0603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kraine.ahk.de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3312" y="113260"/>
            <a:ext cx="2338887" cy="1609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379727" y="2281646"/>
            <a:ext cx="8352472" cy="2205250"/>
          </a:xfrm>
          <a:noFill/>
        </p:spPr>
        <p:txBody>
          <a:bodyPr/>
          <a:lstStyle/>
          <a:p>
            <a:pPr algn="ctr"/>
            <a:r>
              <a:rPr lang="ru-RU" altLang="de-DE" sz="2800" b="0" dirty="0"/>
              <a:t>Структура </a:t>
            </a:r>
            <a:r>
              <a:rPr lang="uk-UA" altLang="de-DE" sz="2800" b="0" dirty="0"/>
              <a:t>Німецько-Українських торговельних відносин та інфраструктурні можливості України/ЄС. Можливості розвитку.</a:t>
            </a:r>
            <a:br>
              <a:rPr lang="uk-UA" altLang="de-DE" sz="2800" b="0" dirty="0"/>
            </a:br>
            <a:r>
              <a:rPr lang="en-US" altLang="de-DE" sz="2800" b="0" dirty="0"/>
              <a:t>Structure of German-Ukrainian trade relations and infrastructure options of Ukraine/EU. Development opportunities</a:t>
            </a:r>
            <a:r>
              <a:rPr lang="ru-RU" altLang="de-DE" sz="2800" b="0" dirty="0"/>
              <a:t>.</a:t>
            </a:r>
            <a:br>
              <a:rPr lang="de-DE" altLang="de-DE" sz="2800" b="0" dirty="0"/>
            </a:br>
            <a:r>
              <a:rPr lang="en-US" altLang="de-DE" sz="1800" b="0" dirty="0">
                <a:solidFill>
                  <a:schemeClr val="tx1"/>
                </a:solidFill>
              </a:rPr>
              <a:t>Odessa, 05.09.2019</a:t>
            </a:r>
            <a:br>
              <a:rPr lang="de-DE" altLang="de-DE" sz="1800" b="0" dirty="0">
                <a:solidFill>
                  <a:schemeClr val="tx1"/>
                </a:solidFill>
              </a:rPr>
            </a:br>
            <a:br>
              <a:rPr lang="de-DE" altLang="de-DE" sz="1800" b="0" dirty="0">
                <a:solidFill>
                  <a:schemeClr val="tx1"/>
                </a:solidFill>
              </a:rPr>
            </a:br>
            <a:br>
              <a:rPr lang="de-DE" altLang="de-DE" sz="1800" b="0" dirty="0">
                <a:solidFill>
                  <a:schemeClr val="tx1"/>
                </a:solidFill>
              </a:rPr>
            </a:br>
            <a:endParaRPr lang="de-DE" altLang="de-DE" sz="1800" dirty="0">
              <a:solidFill>
                <a:schemeClr val="tx1"/>
              </a:solidFill>
            </a:endParaRPr>
          </a:p>
        </p:txBody>
      </p:sp>
      <p:pic>
        <p:nvPicPr>
          <p:cNvPr id="4" name="Picture 4" descr="E:\DFS\users\kvv\фото сессия\3E3A8091 - копия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096" y="4557784"/>
            <a:ext cx="1659043" cy="1734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030124" y="4486899"/>
            <a:ext cx="5732931" cy="2371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 kern="1200">
                <a:solidFill>
                  <a:srgbClr val="00388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3882"/>
                </a:solidFill>
                <a:latin typeface="Trebuchet MS" panose="020B0603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3882"/>
                </a:solidFill>
                <a:latin typeface="Trebuchet MS" panose="020B0603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3882"/>
                </a:solidFill>
                <a:latin typeface="Trebuchet MS" panose="020B0603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3882"/>
                </a:solidFill>
                <a:latin typeface="Trebuchet MS" panose="020B0603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3882"/>
                </a:solidFill>
                <a:latin typeface="Trebuchet MS" panose="020B0603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3882"/>
                </a:solidFill>
                <a:latin typeface="Trebuchet MS" panose="020B0603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3882"/>
                </a:solidFill>
                <a:latin typeface="Trebuchet MS" panose="020B0603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388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uk-UA" altLang="de-DE" sz="1800" b="0" dirty="0">
                <a:solidFill>
                  <a:schemeClr val="tx1"/>
                </a:solidFill>
              </a:rPr>
              <a:t>Олексій Мироненко, </a:t>
            </a:r>
            <a:br>
              <a:rPr lang="en-US" altLang="de-DE" sz="1800" b="0" dirty="0">
                <a:solidFill>
                  <a:schemeClr val="tx1"/>
                </a:solidFill>
              </a:rPr>
            </a:br>
            <a:r>
              <a:rPr lang="uk-UA" altLang="de-DE" sz="1800" b="0" dirty="0">
                <a:solidFill>
                  <a:schemeClr val="tx1"/>
                </a:solidFill>
              </a:rPr>
              <a:t>Голова Комітету з логістики та транспорту</a:t>
            </a:r>
            <a:endParaRPr lang="en-US" altLang="de-DE" sz="1800" b="0" dirty="0">
              <a:solidFill>
                <a:schemeClr val="tx1"/>
              </a:solidFill>
            </a:endParaRPr>
          </a:p>
          <a:p>
            <a:endParaRPr lang="ru-RU" altLang="de-DE" sz="1800" b="0" dirty="0">
              <a:solidFill>
                <a:schemeClr val="tx1"/>
              </a:solidFill>
            </a:endParaRPr>
          </a:p>
          <a:p>
            <a:r>
              <a:rPr lang="de-DE" altLang="de-DE" sz="1800" b="0" dirty="0" err="1">
                <a:solidFill>
                  <a:schemeClr val="tx1"/>
                </a:solidFill>
              </a:rPr>
              <a:t>Oleksii</a:t>
            </a:r>
            <a:r>
              <a:rPr lang="de-DE" altLang="de-DE" sz="1800" b="0" dirty="0">
                <a:solidFill>
                  <a:schemeClr val="tx1"/>
                </a:solidFill>
              </a:rPr>
              <a:t> </a:t>
            </a:r>
            <a:r>
              <a:rPr lang="de-DE" altLang="de-DE" sz="1800" b="0" dirty="0" err="1">
                <a:solidFill>
                  <a:schemeClr val="tx1"/>
                </a:solidFill>
              </a:rPr>
              <a:t>Myronenko</a:t>
            </a:r>
            <a:r>
              <a:rPr lang="de-DE" altLang="de-DE" sz="1800" b="0" dirty="0">
                <a:solidFill>
                  <a:schemeClr val="tx1"/>
                </a:solidFill>
              </a:rPr>
              <a:t>, </a:t>
            </a:r>
            <a:br>
              <a:rPr lang="de-DE" altLang="de-DE" sz="1800" b="0" dirty="0">
                <a:solidFill>
                  <a:schemeClr val="tx1"/>
                </a:solidFill>
              </a:rPr>
            </a:br>
            <a:r>
              <a:rPr lang="de-DE" altLang="de-DE" sz="1800" b="0" dirty="0">
                <a:solidFill>
                  <a:schemeClr val="tx1"/>
                </a:solidFill>
              </a:rPr>
              <a:t>Chairman </a:t>
            </a:r>
            <a:r>
              <a:rPr lang="de-DE" altLang="de-DE" sz="1800" b="0" dirty="0" err="1">
                <a:solidFill>
                  <a:schemeClr val="tx1"/>
                </a:solidFill>
              </a:rPr>
              <a:t>of</a:t>
            </a:r>
            <a:r>
              <a:rPr lang="de-DE" altLang="de-DE" sz="1800" b="0" dirty="0">
                <a:solidFill>
                  <a:schemeClr val="tx1"/>
                </a:solidFill>
              </a:rPr>
              <a:t> </a:t>
            </a:r>
            <a:r>
              <a:rPr lang="de-DE" altLang="de-DE" sz="1800" b="0" dirty="0" err="1">
                <a:solidFill>
                  <a:schemeClr val="tx1"/>
                </a:solidFill>
              </a:rPr>
              <a:t>Committe</a:t>
            </a:r>
            <a:r>
              <a:rPr lang="de-DE" altLang="de-DE" sz="1800" b="0" dirty="0">
                <a:solidFill>
                  <a:schemeClr val="tx1"/>
                </a:solidFill>
              </a:rPr>
              <a:t> </a:t>
            </a:r>
            <a:r>
              <a:rPr lang="de-DE" altLang="de-DE" sz="1800" b="0" dirty="0" err="1">
                <a:solidFill>
                  <a:schemeClr val="tx1"/>
                </a:solidFill>
              </a:rPr>
              <a:t>of</a:t>
            </a:r>
            <a:r>
              <a:rPr lang="de-DE" altLang="de-DE" sz="1800" b="0" dirty="0">
                <a:solidFill>
                  <a:schemeClr val="tx1"/>
                </a:solidFill>
              </a:rPr>
              <a:t> </a:t>
            </a:r>
            <a:r>
              <a:rPr lang="de-DE" altLang="de-DE" sz="1800" b="0" dirty="0" err="1">
                <a:solidFill>
                  <a:schemeClr val="tx1"/>
                </a:solidFill>
              </a:rPr>
              <a:t>logistics</a:t>
            </a:r>
            <a:r>
              <a:rPr lang="de-DE" altLang="de-DE" sz="1800" b="0" dirty="0">
                <a:solidFill>
                  <a:schemeClr val="tx1"/>
                </a:solidFill>
              </a:rPr>
              <a:t> </a:t>
            </a:r>
            <a:r>
              <a:rPr lang="de-DE" altLang="de-DE" sz="1800" b="0" dirty="0" err="1">
                <a:solidFill>
                  <a:schemeClr val="tx1"/>
                </a:solidFill>
              </a:rPr>
              <a:t>and</a:t>
            </a:r>
            <a:r>
              <a:rPr lang="de-DE" altLang="de-DE" sz="1800" b="0" dirty="0">
                <a:solidFill>
                  <a:schemeClr val="tx1"/>
                </a:solidFill>
              </a:rPr>
              <a:t> </a:t>
            </a:r>
            <a:r>
              <a:rPr lang="de-DE" altLang="de-DE" sz="1800" b="0" dirty="0" err="1">
                <a:solidFill>
                  <a:schemeClr val="tx1"/>
                </a:solidFill>
              </a:rPr>
              <a:t>transport</a:t>
            </a:r>
            <a:br>
              <a:rPr lang="de-DE" altLang="de-DE" sz="1800" b="0" dirty="0">
                <a:solidFill>
                  <a:schemeClr val="tx1"/>
                </a:solidFill>
              </a:rPr>
            </a:br>
            <a:br>
              <a:rPr lang="de-DE" altLang="de-DE" sz="1800" b="0" dirty="0">
                <a:solidFill>
                  <a:schemeClr val="tx1"/>
                </a:solidFill>
              </a:rPr>
            </a:br>
            <a:endParaRPr lang="de-DE" altLang="de-DE" sz="1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9120" y="938439"/>
            <a:ext cx="8243888" cy="457200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Структура </a:t>
            </a:r>
            <a:r>
              <a:rPr lang="ru-RU" dirty="0" err="1">
                <a:solidFill>
                  <a:schemeClr val="tx1"/>
                </a:solidFill>
              </a:rPr>
              <a:t>презентац</a:t>
            </a:r>
            <a:r>
              <a:rPr lang="uk-UA" dirty="0" err="1">
                <a:solidFill>
                  <a:schemeClr val="tx1"/>
                </a:solidFill>
              </a:rPr>
              <a:t>ії</a:t>
            </a:r>
            <a:br>
              <a:rPr lang="uk-UA" dirty="0"/>
            </a:br>
            <a:r>
              <a:rPr lang="en-US" dirty="0"/>
              <a:t>Structure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3325" y="1662611"/>
            <a:ext cx="8473044" cy="4356595"/>
          </a:xfrm>
        </p:spPr>
        <p:txBody>
          <a:bodyPr/>
          <a:lstStyle/>
          <a:p>
            <a:r>
              <a:rPr lang="uk-UA" dirty="0"/>
              <a:t>Автомобільний транспорт у торгівлі України з ЄС</a:t>
            </a:r>
          </a:p>
          <a:p>
            <a:pPr marL="0" indent="0">
              <a:buNone/>
            </a:pPr>
            <a:r>
              <a:rPr lang="en-US" dirty="0"/>
              <a:t>    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Road transport in Ukraine-EU trade</a:t>
            </a:r>
          </a:p>
          <a:p>
            <a:pPr marL="0" indent="0">
              <a:buNone/>
            </a:pPr>
            <a:endParaRPr lang="en-US" sz="800" dirty="0">
              <a:solidFill>
                <a:schemeClr val="accent2">
                  <a:lumMod val="75000"/>
                </a:schemeClr>
              </a:solidFill>
            </a:endParaRPr>
          </a:p>
          <a:p>
            <a:pPr>
              <a:spcBef>
                <a:spcPts val="0"/>
              </a:spcBef>
            </a:pPr>
            <a:r>
              <a:rPr lang="ru-RU" dirty="0"/>
              <a:t>А</a:t>
            </a:r>
            <a:r>
              <a:rPr lang="uk-UA" dirty="0" err="1"/>
              <a:t>втомобільний</a:t>
            </a:r>
            <a:r>
              <a:rPr lang="uk-UA" dirty="0"/>
              <a:t> транспорту у торгівлі з </a:t>
            </a:r>
            <a:r>
              <a:rPr lang="en-US" dirty="0"/>
              <a:t>7 </a:t>
            </a:r>
            <a:r>
              <a:rPr lang="uk-UA" dirty="0"/>
              <a:t>країнами північної частини ЄС</a:t>
            </a:r>
            <a:br>
              <a:rPr lang="uk-UA" dirty="0"/>
            </a:b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Road transport in trade between Ukraine and northern part of EU (7 states)</a:t>
            </a:r>
            <a:endParaRPr lang="en-US" sz="800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endParaRPr lang="de-DE" sz="800" dirty="0"/>
          </a:p>
          <a:p>
            <a:r>
              <a:rPr lang="ru-RU" dirty="0"/>
              <a:t>А</a:t>
            </a:r>
            <a:r>
              <a:rPr lang="uk-UA" dirty="0" err="1"/>
              <a:t>втомобільний</a:t>
            </a:r>
            <a:r>
              <a:rPr lang="uk-UA" dirty="0"/>
              <a:t> транспорт у торгівлі </a:t>
            </a:r>
            <a:r>
              <a:rPr lang="ru-RU" dirty="0" err="1"/>
              <a:t>Укра</a:t>
            </a:r>
            <a:r>
              <a:rPr lang="uk-UA" dirty="0" err="1"/>
              <a:t>їна</a:t>
            </a:r>
            <a:r>
              <a:rPr lang="uk-UA" dirty="0"/>
              <a:t> - Німеччина</a:t>
            </a:r>
            <a:br>
              <a:rPr lang="uk-UA" dirty="0"/>
            </a:b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Road transport in trade between Ukraine and Deutschland</a:t>
            </a:r>
            <a:endParaRPr lang="de-DE" dirty="0"/>
          </a:p>
          <a:p>
            <a:pPr marL="0" indent="0">
              <a:buNone/>
            </a:pPr>
            <a:endParaRPr lang="de-DE" sz="800" dirty="0"/>
          </a:p>
          <a:p>
            <a:r>
              <a:rPr lang="uk-UA" dirty="0"/>
              <a:t>Нестача автотранспортних дозволів </a:t>
            </a:r>
            <a:r>
              <a:rPr lang="ru-RU" dirty="0"/>
              <a:t>– критична проблема для </a:t>
            </a:r>
            <a:r>
              <a:rPr lang="ru-RU" dirty="0" err="1"/>
              <a:t>торгівлі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    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Lack of road transport permits – critical problem for trade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endParaRPr lang="de-DE" dirty="0"/>
          </a:p>
          <a:p>
            <a:pPr marL="0" indent="0">
              <a:buNone/>
            </a:pPr>
            <a:endParaRPr lang="en-US" sz="800" dirty="0"/>
          </a:p>
          <a:p>
            <a:r>
              <a:rPr lang="uk-UA" dirty="0"/>
              <a:t>Дозвільні відношення Україна-Польща: погляд з Німеччини</a:t>
            </a:r>
            <a:br>
              <a:rPr lang="uk-UA" dirty="0"/>
            </a:b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Ukraine-Poland permit relations: view from Deutschland</a:t>
            </a:r>
          </a:p>
          <a:p>
            <a:pPr marL="0" indent="0">
              <a:buNone/>
            </a:pPr>
            <a:endParaRPr lang="en-US" sz="800" dirty="0"/>
          </a:p>
          <a:p>
            <a:r>
              <a:rPr lang="ru-RU" dirty="0" err="1"/>
              <a:t>Дозв</a:t>
            </a:r>
            <a:r>
              <a:rPr lang="uk-UA" dirty="0" err="1"/>
              <a:t>ільні</a:t>
            </a:r>
            <a:r>
              <a:rPr lang="uk-UA" dirty="0"/>
              <a:t> відношення Україна-Польща: можливі рішення</a:t>
            </a:r>
            <a:br>
              <a:rPr lang="uk-UA" dirty="0"/>
            </a:b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Ukraine-Poland permit relations: possible solutions</a:t>
            </a:r>
            <a:endParaRPr lang="uk-UA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uk-UA" dirty="0"/>
          </a:p>
          <a:p>
            <a:endParaRPr lang="de-DE" dirty="0"/>
          </a:p>
          <a:p>
            <a:endParaRPr lang="ru-RU" dirty="0"/>
          </a:p>
        </p:txBody>
      </p:sp>
    </p:spTree>
  </p:cSld>
  <p:clrMapOvr>
    <a:masterClrMapping/>
  </p:clrMapOvr>
  <p:transition>
    <p:push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>
                <a:solidFill>
                  <a:schemeClr val="tx1"/>
                </a:solidFill>
              </a:rPr>
              <a:t>Автомобільний транспорт у торгівлі </a:t>
            </a:r>
            <a:r>
              <a:rPr lang="en-US" dirty="0">
                <a:solidFill>
                  <a:schemeClr val="tx1"/>
                </a:solidFill>
              </a:rPr>
              <a:t>UA-EU</a:t>
            </a:r>
            <a:br>
              <a:rPr lang="en-US" dirty="0"/>
            </a:br>
            <a:r>
              <a:rPr lang="en-US" dirty="0"/>
              <a:t>Road transport in UA-EU trade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636" y="1710047"/>
            <a:ext cx="8438554" cy="4963885"/>
          </a:xfrm>
        </p:spPr>
        <p:txBody>
          <a:bodyPr/>
          <a:lstStyle/>
          <a:p>
            <a:r>
              <a:rPr lang="uk-UA" dirty="0"/>
              <a:t>У презентації використані статистичні дані Європейського Союзу за 2018р</a:t>
            </a:r>
            <a:br>
              <a:rPr lang="uk-UA" dirty="0"/>
            </a:b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We use statistics data of European Union for 2018</a:t>
            </a:r>
            <a:endParaRPr lang="uk-UA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uk-UA" dirty="0"/>
          </a:p>
          <a:p>
            <a:r>
              <a:rPr lang="uk-UA" dirty="0"/>
              <a:t>Ми розглядаємо окремо показники 7 країн, чия торгівля </a:t>
            </a:r>
            <a:r>
              <a:rPr lang="uk-UA" dirty="0" err="1"/>
              <a:t>пов</a:t>
            </a:r>
            <a:r>
              <a:rPr lang="en-US" dirty="0"/>
              <a:t>’</a:t>
            </a:r>
            <a:r>
              <a:rPr lang="uk-UA" dirty="0" err="1"/>
              <a:t>язана</a:t>
            </a:r>
            <a:r>
              <a:rPr lang="uk-UA" dirty="0"/>
              <a:t> з Польщею та Німеччиною як головними транзитерами, це : Німеччина, Польща, Австрія, Бельгія, Нідерланди, Франція, Велика Британія</a:t>
            </a:r>
            <a:br>
              <a:rPr lang="en-US" dirty="0"/>
            </a:b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We separately analyze indicators of 7 states, which trade is tied with Poland and Deutschland as main </a:t>
            </a:r>
            <a:r>
              <a:rPr lang="en-US" dirty="0" err="1">
                <a:solidFill>
                  <a:schemeClr val="accent2">
                    <a:lumMod val="75000"/>
                  </a:schemeClr>
                </a:solidFill>
              </a:rPr>
              <a:t>transiters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 : DE, PL, A, BE, NL, FR, UK.</a:t>
            </a:r>
            <a:endParaRPr lang="uk-UA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uk-UA" dirty="0"/>
          </a:p>
          <a:p>
            <a:r>
              <a:rPr lang="uk-UA" dirty="0"/>
              <a:t>Через порушення природного співвідношення </a:t>
            </a:r>
            <a:r>
              <a:rPr lang="ru-RU" dirty="0" err="1"/>
              <a:t>транспортних</a:t>
            </a:r>
            <a:r>
              <a:rPr lang="ru-RU" dirty="0"/>
              <a:t> поток</a:t>
            </a:r>
            <a:r>
              <a:rPr lang="uk-UA" dirty="0" err="1"/>
              <a:t>ів</a:t>
            </a:r>
            <a:r>
              <a:rPr lang="uk-UA" dirty="0"/>
              <a:t> у </a:t>
            </a:r>
            <a:r>
              <a:rPr lang="en-US" dirty="0"/>
              <a:t>4</a:t>
            </a:r>
            <a:r>
              <a:rPr lang="uk-UA" dirty="0"/>
              <a:t>-му кварталі 2018 року через штучне зменшення автомобільних перевезень на лінії 7 країн (дефіцит дозволів), ми будемо аналізувати дані за 9 місяців (з січня по вересень)</a:t>
            </a:r>
            <a:br>
              <a:rPr lang="en-US" dirty="0"/>
            </a:b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Due to disruption of natural correlation of transport flows in 4</a:t>
            </a:r>
            <a:r>
              <a:rPr lang="en-US" baseline="30000" dirty="0">
                <a:solidFill>
                  <a:schemeClr val="accent2">
                    <a:lumMod val="75000"/>
                  </a:schemeClr>
                </a:solidFill>
              </a:rPr>
              <a:t>th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 quarter of 2018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through the artificial decreasing of road transportations on the line of 7 states (permit deficit), we analyze data for 9 </a:t>
            </a:r>
            <a:r>
              <a:rPr lang="en-US" dirty="0" err="1">
                <a:solidFill>
                  <a:schemeClr val="accent2">
                    <a:lumMod val="75000"/>
                  </a:schemeClr>
                </a:solidFill>
              </a:rPr>
              <a:t>monthes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 (Jan-Sep)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5033894"/>
      </p:ext>
    </p:extLst>
  </p:cSld>
  <p:clrMapOvr>
    <a:masterClrMapping/>
  </p:clrMapOvr>
  <p:transition>
    <p:push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1225"/>
            <a:ext cx="8243888" cy="457200"/>
          </a:xfrm>
        </p:spPr>
        <p:txBody>
          <a:bodyPr/>
          <a:lstStyle/>
          <a:p>
            <a:r>
              <a:rPr lang="uk-UA" dirty="0">
                <a:solidFill>
                  <a:schemeClr val="tx1"/>
                </a:solidFill>
              </a:rPr>
              <a:t>Автомобільний транспорт у торгівлі </a:t>
            </a:r>
            <a:r>
              <a:rPr lang="en-US" dirty="0">
                <a:solidFill>
                  <a:schemeClr val="tx1"/>
                </a:solidFill>
              </a:rPr>
              <a:t>UA-EU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/>
              <a:t>Road transport in UA-EU trade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0327" y="1650669"/>
            <a:ext cx="8361363" cy="405414"/>
          </a:xfrm>
        </p:spPr>
        <p:txBody>
          <a:bodyPr/>
          <a:lstStyle/>
          <a:p>
            <a:pPr marL="0" indent="0" algn="ctr">
              <a:buNone/>
            </a:pPr>
            <a:r>
              <a:rPr lang="uk-UA" dirty="0">
                <a:solidFill>
                  <a:srgbClr val="FF0000"/>
                </a:solidFill>
              </a:rPr>
              <a:t>Експорт з України до ЄС  /  </a:t>
            </a:r>
            <a:r>
              <a:rPr lang="en-US" dirty="0">
                <a:solidFill>
                  <a:srgbClr val="FF0000"/>
                </a:solidFill>
              </a:rPr>
              <a:t>Export from Ukraine to EU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1825" y="2007701"/>
            <a:ext cx="3444534" cy="4581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929" y="2091354"/>
            <a:ext cx="3361045" cy="4372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1531173"/>
      </p:ext>
    </p:extLst>
  </p:cSld>
  <p:clrMapOvr>
    <a:masterClrMapping/>
  </p:clrMapOvr>
  <p:transition>
    <p:push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>
                <a:solidFill>
                  <a:schemeClr val="tx1"/>
                </a:solidFill>
              </a:rPr>
              <a:t>Автомобільний транспорт у торгівлі </a:t>
            </a:r>
            <a:r>
              <a:rPr lang="en-US" dirty="0">
                <a:solidFill>
                  <a:schemeClr val="tx1"/>
                </a:solidFill>
              </a:rPr>
              <a:t>EU - UA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/>
              <a:t>Road transport in EU - UA trade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0327" y="1650669"/>
            <a:ext cx="8361363" cy="405414"/>
          </a:xfrm>
        </p:spPr>
        <p:txBody>
          <a:bodyPr/>
          <a:lstStyle/>
          <a:p>
            <a:pPr marL="0" indent="0" algn="ctr">
              <a:buNone/>
            </a:pPr>
            <a:r>
              <a:rPr lang="uk-UA" dirty="0">
                <a:solidFill>
                  <a:srgbClr val="FF0000"/>
                </a:solidFill>
              </a:rPr>
              <a:t>Імпорт з ЄС до України /  </a:t>
            </a:r>
            <a:r>
              <a:rPr lang="en-US" dirty="0">
                <a:solidFill>
                  <a:srgbClr val="FF0000"/>
                </a:solidFill>
              </a:rPr>
              <a:t>Import from EU to Ukraine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1269" y="2071175"/>
            <a:ext cx="3374748" cy="4495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304" y="2156791"/>
            <a:ext cx="3296772" cy="433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8440180"/>
      </p:ext>
    </p:extLst>
  </p:cSld>
  <p:clrMapOvr>
    <a:masterClrMapping/>
  </p:clrMapOvr>
  <p:transition>
    <p:push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1225"/>
            <a:ext cx="8243888" cy="457200"/>
          </a:xfrm>
        </p:spPr>
        <p:txBody>
          <a:bodyPr/>
          <a:lstStyle/>
          <a:p>
            <a:r>
              <a:rPr lang="uk-UA" dirty="0">
                <a:solidFill>
                  <a:schemeClr val="tx1"/>
                </a:solidFill>
              </a:rPr>
              <a:t>Автотранспорт у торгівлі з 7 країнами (ВАРТІСТЬ)</a:t>
            </a:r>
            <a:br>
              <a:rPr lang="en-US" dirty="0"/>
            </a:br>
            <a:r>
              <a:rPr lang="en-US" dirty="0"/>
              <a:t>Road transport in trade</a:t>
            </a:r>
            <a:r>
              <a:rPr lang="uk-UA" dirty="0"/>
              <a:t> </a:t>
            </a:r>
            <a:r>
              <a:rPr lang="en-US" dirty="0"/>
              <a:t>with 7 states (VALUE)</a:t>
            </a:r>
            <a:r>
              <a:rPr lang="ru-RU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0327" y="1650669"/>
            <a:ext cx="8361363" cy="405414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solidFill>
                  <a:srgbClr val="FF0000"/>
                </a:solidFill>
              </a:rPr>
              <a:t>Poland, Deutschland, Austria, Belgium, Netherlands, France, United Kingdom</a:t>
            </a:r>
            <a:endParaRPr lang="ru-RU" dirty="0">
              <a:solidFill>
                <a:srgbClr val="FF0000"/>
              </a:solidFill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7920207"/>
              </p:ext>
            </p:extLst>
          </p:nvPr>
        </p:nvGraphicFramePr>
        <p:xfrm>
          <a:off x="518679" y="2017750"/>
          <a:ext cx="3831526" cy="45325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547" y="2077277"/>
            <a:ext cx="3794644" cy="4328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2618" y="1997766"/>
            <a:ext cx="3821357" cy="4479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7563510"/>
      </p:ext>
    </p:extLst>
  </p:cSld>
  <p:clrMapOvr>
    <a:masterClrMapping/>
  </p:clrMapOvr>
  <p:transition>
    <p:push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1225"/>
            <a:ext cx="8243888" cy="457200"/>
          </a:xfrm>
        </p:spPr>
        <p:txBody>
          <a:bodyPr/>
          <a:lstStyle/>
          <a:p>
            <a:r>
              <a:rPr lang="uk-UA" dirty="0">
                <a:solidFill>
                  <a:schemeClr val="tx1"/>
                </a:solidFill>
              </a:rPr>
              <a:t>Автотранспорт у торгівлі з Німеччиною</a:t>
            </a:r>
            <a:r>
              <a:rPr lang="en-US" dirty="0">
                <a:solidFill>
                  <a:schemeClr val="tx1"/>
                </a:solidFill>
              </a:rPr>
              <a:t> (9</a:t>
            </a:r>
            <a:r>
              <a:rPr lang="ru-RU" dirty="0" err="1">
                <a:solidFill>
                  <a:schemeClr val="tx1"/>
                </a:solidFill>
              </a:rPr>
              <a:t>мес</a:t>
            </a:r>
            <a:r>
              <a:rPr lang="ru-RU" dirty="0">
                <a:solidFill>
                  <a:schemeClr val="tx1"/>
                </a:solidFill>
              </a:rPr>
              <a:t>)</a:t>
            </a:r>
            <a:br>
              <a:rPr lang="en-US" dirty="0"/>
            </a:br>
            <a:r>
              <a:rPr lang="en-US" dirty="0"/>
              <a:t>Road transport in trade</a:t>
            </a:r>
            <a:r>
              <a:rPr lang="uk-UA" dirty="0"/>
              <a:t> </a:t>
            </a:r>
            <a:r>
              <a:rPr lang="en-US" dirty="0"/>
              <a:t>with Deutschland</a:t>
            </a:r>
            <a:r>
              <a:rPr lang="ru-RU" dirty="0"/>
              <a:t> (9</a:t>
            </a:r>
            <a:r>
              <a:rPr lang="en-US" dirty="0" err="1"/>
              <a:t>mths</a:t>
            </a:r>
            <a:r>
              <a:rPr lang="en-US" dirty="0"/>
              <a:t>)</a:t>
            </a:r>
            <a:endParaRPr lang="ru-RU" dirty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995" y="1689462"/>
            <a:ext cx="2907517" cy="251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995" y="4199844"/>
            <a:ext cx="2833294" cy="2425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4519" y="4199844"/>
            <a:ext cx="2834162" cy="2425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4519" y="1689463"/>
            <a:ext cx="2900761" cy="2527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452226"/>
      </p:ext>
    </p:extLst>
  </p:cSld>
  <p:clrMapOvr>
    <a:masterClrMapping/>
  </p:clrMapOvr>
  <p:transition>
    <p:push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7383" y="937351"/>
            <a:ext cx="8708571" cy="1361712"/>
          </a:xfrm>
        </p:spPr>
        <p:txBody>
          <a:bodyPr/>
          <a:lstStyle/>
          <a:p>
            <a:r>
              <a:rPr lang="ru-RU" dirty="0" err="1">
                <a:solidFill>
                  <a:schemeClr val="tx1"/>
                </a:solidFill>
              </a:rPr>
              <a:t>Головн</a:t>
            </a:r>
            <a:r>
              <a:rPr lang="uk-UA" dirty="0">
                <a:solidFill>
                  <a:schemeClr val="tx1"/>
                </a:solidFill>
              </a:rPr>
              <a:t>і групи товарів у торгівлі з Німеччиною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що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були</a:t>
            </a:r>
            <a:r>
              <a:rPr lang="ru-RU" dirty="0">
                <a:solidFill>
                  <a:schemeClr val="tx1"/>
                </a:solidFill>
              </a:rPr>
              <a:t> перевезен</a:t>
            </a:r>
            <a:r>
              <a:rPr lang="uk-UA" dirty="0">
                <a:solidFill>
                  <a:schemeClr val="tx1"/>
                </a:solidFill>
              </a:rPr>
              <a:t>і </a:t>
            </a:r>
            <a:r>
              <a:rPr lang="uk-UA" dirty="0" err="1">
                <a:solidFill>
                  <a:schemeClr val="tx1"/>
                </a:solidFill>
              </a:rPr>
              <a:t>АВТОтранспортом</a:t>
            </a:r>
            <a:r>
              <a:rPr lang="en-US" dirty="0">
                <a:solidFill>
                  <a:schemeClr val="tx1"/>
                </a:solidFill>
              </a:rPr>
              <a:t> (</a:t>
            </a:r>
            <a:r>
              <a:rPr lang="ru-RU" dirty="0">
                <a:solidFill>
                  <a:schemeClr val="tx1"/>
                </a:solidFill>
              </a:rPr>
              <a:t>2018 </a:t>
            </a:r>
            <a:r>
              <a:rPr lang="uk-UA" dirty="0">
                <a:solidFill>
                  <a:schemeClr val="tx1"/>
                </a:solidFill>
              </a:rPr>
              <a:t>рік</a:t>
            </a:r>
            <a:r>
              <a:rPr lang="ru-RU" dirty="0">
                <a:solidFill>
                  <a:schemeClr val="tx1"/>
                </a:solidFill>
              </a:rPr>
              <a:t>)</a:t>
            </a:r>
            <a:br>
              <a:rPr lang="en-US" dirty="0"/>
            </a:br>
            <a:r>
              <a:rPr lang="en-US" dirty="0"/>
              <a:t>Main goods groups in trade</a:t>
            </a:r>
            <a:r>
              <a:rPr lang="uk-UA" dirty="0"/>
              <a:t> </a:t>
            </a:r>
            <a:r>
              <a:rPr lang="en-US" dirty="0"/>
              <a:t>with Deutschland, which were transported by ROAD transport</a:t>
            </a:r>
            <a:r>
              <a:rPr lang="ru-RU" dirty="0"/>
              <a:t> (2018 </a:t>
            </a:r>
            <a:r>
              <a:rPr lang="en-US" dirty="0"/>
              <a:t>year)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941" y="2560466"/>
            <a:ext cx="4308392" cy="3862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0912" y="2560466"/>
            <a:ext cx="4344083" cy="3874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6590764"/>
      </p:ext>
    </p:extLst>
  </p:cSld>
  <p:clrMapOvr>
    <a:masterClrMapping/>
  </p:clrMapOvr>
  <p:transition>
    <p:push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1225"/>
            <a:ext cx="8243888" cy="457200"/>
          </a:xfrm>
        </p:spPr>
        <p:txBody>
          <a:bodyPr/>
          <a:lstStyle/>
          <a:p>
            <a:r>
              <a:rPr lang="ru-RU" dirty="0" err="1">
                <a:solidFill>
                  <a:schemeClr val="tx1"/>
                </a:solidFill>
              </a:rPr>
              <a:t>Значення</a:t>
            </a:r>
            <a:r>
              <a:rPr lang="ru-RU" dirty="0">
                <a:solidFill>
                  <a:schemeClr val="tx1"/>
                </a:solidFill>
              </a:rPr>
              <a:t> автотранспорту у </a:t>
            </a:r>
            <a:r>
              <a:rPr lang="ru-RU" dirty="0" err="1">
                <a:solidFill>
                  <a:schemeClr val="tx1"/>
                </a:solidFill>
              </a:rPr>
              <a:t>торгівлі</a:t>
            </a:r>
            <a:r>
              <a:rPr lang="ru-RU" dirty="0">
                <a:solidFill>
                  <a:schemeClr val="tx1"/>
                </a:solidFill>
              </a:rPr>
              <a:t> з ЄС</a:t>
            </a:r>
            <a:br>
              <a:rPr lang="en-US" dirty="0"/>
            </a:br>
            <a:r>
              <a:rPr lang="en-US" dirty="0"/>
              <a:t>Importance of road transport in trade with EU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0327" y="1650668"/>
            <a:ext cx="8361363" cy="4819982"/>
          </a:xfrm>
        </p:spPr>
        <p:txBody>
          <a:bodyPr/>
          <a:lstStyle/>
          <a:p>
            <a:r>
              <a:rPr lang="en-US" sz="1600" dirty="0"/>
              <a:t>41% </a:t>
            </a:r>
            <a:r>
              <a:rPr lang="ru-RU" sz="1600" dirty="0" err="1"/>
              <a:t>вартості</a:t>
            </a:r>
            <a:r>
              <a:rPr lang="ru-RU" sz="1600" dirty="0"/>
              <a:t> </a:t>
            </a:r>
            <a:r>
              <a:rPr lang="ru-RU" sz="1600" dirty="0" err="1"/>
              <a:t>експорту</a:t>
            </a:r>
            <a:r>
              <a:rPr lang="ru-RU" sz="1600" dirty="0"/>
              <a:t> до ЄС / </a:t>
            </a:r>
            <a:r>
              <a:rPr lang="en-US" sz="1600" dirty="0">
                <a:solidFill>
                  <a:srgbClr val="003882"/>
                </a:solidFill>
              </a:rPr>
              <a:t>value of export to EU</a:t>
            </a:r>
            <a:r>
              <a:rPr lang="ru-RU" sz="1600" dirty="0">
                <a:solidFill>
                  <a:srgbClr val="003882"/>
                </a:solidFill>
              </a:rPr>
              <a:t>    </a:t>
            </a:r>
          </a:p>
          <a:p>
            <a:pPr marL="0" indent="0">
              <a:buNone/>
            </a:pPr>
            <a:r>
              <a:rPr lang="uk-UA" sz="1600" dirty="0"/>
              <a:t>               22% вартості експорту до ЄС йде північно-західним маршрутом     </a:t>
            </a:r>
            <a:br>
              <a:rPr lang="en-US" sz="1600" dirty="0"/>
            </a:br>
            <a:r>
              <a:rPr lang="en-US" sz="1600" dirty="0"/>
              <a:t>                      </a:t>
            </a:r>
            <a:r>
              <a:rPr lang="en-US" sz="1600" dirty="0">
                <a:solidFill>
                  <a:srgbClr val="003882"/>
                </a:solidFill>
              </a:rPr>
              <a:t>value of export to EU moves on north-west route</a:t>
            </a:r>
            <a:r>
              <a:rPr lang="uk-UA" sz="1600" dirty="0">
                <a:solidFill>
                  <a:srgbClr val="003882"/>
                </a:solidFill>
              </a:rPr>
              <a:t>              </a:t>
            </a:r>
          </a:p>
          <a:p>
            <a:r>
              <a:rPr lang="uk-UA" sz="1600" dirty="0"/>
              <a:t>85% вартості імпорту з ЄС</a:t>
            </a:r>
            <a:r>
              <a:rPr lang="en-US" sz="1600" dirty="0"/>
              <a:t> / </a:t>
            </a:r>
            <a:r>
              <a:rPr lang="en-US" sz="1600" dirty="0">
                <a:solidFill>
                  <a:srgbClr val="003882"/>
                </a:solidFill>
              </a:rPr>
              <a:t>value of import from EU </a:t>
            </a:r>
            <a:endParaRPr lang="uk-UA" sz="1600" dirty="0">
              <a:solidFill>
                <a:srgbClr val="003882"/>
              </a:solidFill>
            </a:endParaRPr>
          </a:p>
          <a:p>
            <a:pPr marL="0" indent="0">
              <a:buNone/>
            </a:pPr>
            <a:r>
              <a:rPr lang="uk-UA" sz="1600" dirty="0"/>
              <a:t>               54% вартості імпорту з ЄС йде північно-західним маршрутом</a:t>
            </a:r>
            <a:br>
              <a:rPr lang="en-US" sz="1600" dirty="0"/>
            </a:br>
            <a:r>
              <a:rPr lang="en-US" sz="1600" dirty="0"/>
              <a:t>                     </a:t>
            </a:r>
            <a:r>
              <a:rPr lang="en-US" sz="1600" dirty="0">
                <a:solidFill>
                  <a:srgbClr val="003882"/>
                </a:solidFill>
              </a:rPr>
              <a:t>value of export to EU moves on north-west route</a:t>
            </a:r>
            <a:endParaRPr lang="ru-RU" sz="1600" dirty="0">
              <a:solidFill>
                <a:srgbClr val="003882"/>
              </a:solidFill>
            </a:endParaRPr>
          </a:p>
          <a:p>
            <a:r>
              <a:rPr lang="ru-RU" sz="1600" dirty="0" err="1"/>
              <a:t>Кра</a:t>
            </a:r>
            <a:r>
              <a:rPr lang="uk-UA" sz="1600" dirty="0" err="1"/>
              <a:t>їни</a:t>
            </a:r>
            <a:r>
              <a:rPr lang="uk-UA" sz="1600" dirty="0"/>
              <a:t> північно-західного маршруту / </a:t>
            </a:r>
            <a:r>
              <a:rPr lang="en-US" sz="1600" dirty="0">
                <a:solidFill>
                  <a:srgbClr val="003882"/>
                </a:solidFill>
              </a:rPr>
              <a:t>Countries of north-west route</a:t>
            </a:r>
            <a:endParaRPr lang="uk-UA" sz="1600" dirty="0">
              <a:solidFill>
                <a:srgbClr val="003882"/>
              </a:solidFill>
            </a:endParaRPr>
          </a:p>
          <a:p>
            <a:pPr marL="0" indent="0">
              <a:buNone/>
            </a:pPr>
            <a:r>
              <a:rPr lang="en-US" sz="1600" dirty="0"/>
              <a:t>          </a:t>
            </a:r>
            <a:r>
              <a:rPr lang="uk-UA" sz="1600" dirty="0"/>
              <a:t>    </a:t>
            </a:r>
            <a:r>
              <a:rPr lang="en-US" sz="1600" dirty="0"/>
              <a:t> 48% </a:t>
            </a:r>
            <a:r>
              <a:rPr lang="ru-RU" sz="1600" dirty="0"/>
              <a:t>вар</a:t>
            </a:r>
            <a:r>
              <a:rPr lang="uk-UA" sz="1600" dirty="0"/>
              <a:t>тості експорту з України / </a:t>
            </a:r>
            <a:r>
              <a:rPr lang="en-US" sz="1600" dirty="0">
                <a:solidFill>
                  <a:srgbClr val="003882"/>
                </a:solidFill>
              </a:rPr>
              <a:t>value of export from Ukraine</a:t>
            </a:r>
            <a:br>
              <a:rPr lang="uk-UA" sz="1600" dirty="0"/>
            </a:br>
            <a:r>
              <a:rPr lang="uk-UA" sz="1600" dirty="0"/>
              <a:t>               90% вартості імпорту до України</a:t>
            </a:r>
            <a:r>
              <a:rPr lang="en-US" sz="1600" dirty="0"/>
              <a:t> </a:t>
            </a:r>
            <a:r>
              <a:rPr lang="uk-UA" sz="1600" dirty="0"/>
              <a:t>/ </a:t>
            </a:r>
            <a:r>
              <a:rPr lang="en-US" sz="1600" dirty="0">
                <a:solidFill>
                  <a:srgbClr val="003882"/>
                </a:solidFill>
              </a:rPr>
              <a:t>value of import to Ukraine</a:t>
            </a:r>
            <a:endParaRPr lang="uk-UA" sz="1600" dirty="0">
              <a:solidFill>
                <a:srgbClr val="003882"/>
              </a:solidFill>
            </a:endParaRPr>
          </a:p>
          <a:p>
            <a:pPr marL="0" indent="0">
              <a:buNone/>
            </a:pPr>
            <a:r>
              <a:rPr lang="uk-UA" sz="1600" dirty="0"/>
              <a:t>     </a:t>
            </a:r>
            <a:r>
              <a:rPr lang="en-US" sz="1400" dirty="0"/>
              <a:t>(</a:t>
            </a:r>
            <a:r>
              <a:rPr lang="uk-UA" sz="1400" dirty="0"/>
              <a:t>імпорт з ЄС забезпечує необхідну сировину для виробництва та експорту продукції  </a:t>
            </a:r>
          </a:p>
          <a:p>
            <a:pPr marL="0" indent="0">
              <a:buNone/>
            </a:pPr>
            <a:r>
              <a:rPr lang="uk-UA" sz="1400" dirty="0"/>
              <a:t>         металургійної, гірничодобувної, хімічної та ін. </a:t>
            </a:r>
            <a:r>
              <a:rPr lang="uk-UA" sz="1400" dirty="0" err="1"/>
              <a:t>промисловостей</a:t>
            </a:r>
            <a:r>
              <a:rPr lang="uk-UA" sz="1400" dirty="0"/>
              <a:t> та агросектору)</a:t>
            </a:r>
          </a:p>
          <a:p>
            <a:r>
              <a:rPr lang="ru-RU" sz="1600" dirty="0" err="1"/>
              <a:t>Майже</a:t>
            </a:r>
            <a:r>
              <a:rPr lang="ru-RU" sz="1600" dirty="0"/>
              <a:t> н</a:t>
            </a:r>
            <a:r>
              <a:rPr lang="uk-UA" sz="1600" dirty="0" err="1"/>
              <a:t>ема</a:t>
            </a:r>
            <a:r>
              <a:rPr lang="uk-UA" sz="1600" dirty="0"/>
              <a:t> альтернативи / </a:t>
            </a:r>
            <a:r>
              <a:rPr lang="en-US" sz="1600" dirty="0">
                <a:solidFill>
                  <a:srgbClr val="003882"/>
                </a:solidFill>
              </a:rPr>
              <a:t>Almost no other options</a:t>
            </a:r>
            <a:r>
              <a:rPr lang="ru-RU" sz="1600" dirty="0">
                <a:solidFill>
                  <a:srgbClr val="003882"/>
                </a:solidFill>
              </a:rPr>
              <a:t> :</a:t>
            </a:r>
          </a:p>
          <a:p>
            <a:pPr marL="0" indent="0">
              <a:buNone/>
            </a:pPr>
            <a:r>
              <a:rPr lang="ru-RU" sz="1600" dirty="0"/>
              <a:t>         - Зал</a:t>
            </a:r>
            <a:r>
              <a:rPr lang="uk-UA" sz="1600" dirty="0" err="1"/>
              <a:t>ізниця</a:t>
            </a:r>
            <a:r>
              <a:rPr lang="uk-UA" sz="1600" dirty="0"/>
              <a:t>: різна колія вимагає складного перевантаження</a:t>
            </a:r>
            <a:br>
              <a:rPr lang="uk-UA" sz="1600" dirty="0"/>
            </a:br>
            <a:r>
              <a:rPr lang="uk-UA" sz="1600" dirty="0"/>
              <a:t>           </a:t>
            </a:r>
            <a:r>
              <a:rPr lang="en-US" sz="1600" dirty="0">
                <a:solidFill>
                  <a:srgbClr val="003882"/>
                </a:solidFill>
              </a:rPr>
              <a:t>Railway: different rail gauge – complicated re-loading</a:t>
            </a:r>
            <a:br>
              <a:rPr lang="uk-UA" sz="1600" dirty="0"/>
            </a:br>
            <a:r>
              <a:rPr lang="uk-UA" sz="1600" dirty="0"/>
              <a:t>         - Водний транспорт: довгий строк доставки, складні портові операції</a:t>
            </a:r>
            <a:br>
              <a:rPr lang="en-US" sz="1600" dirty="0"/>
            </a:br>
            <a:r>
              <a:rPr lang="en-US" sz="1600" dirty="0"/>
              <a:t>            </a:t>
            </a:r>
            <a:r>
              <a:rPr lang="en-US" sz="1600" dirty="0">
                <a:solidFill>
                  <a:srgbClr val="003882"/>
                </a:solidFill>
              </a:rPr>
              <a:t>Water transport: long term of delivery, complicated port operations</a:t>
            </a:r>
            <a:endParaRPr lang="uk-UA" sz="1600" dirty="0">
              <a:solidFill>
                <a:srgbClr val="00388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4558358"/>
      </p:ext>
    </p:extLst>
  </p:cSld>
  <p:clrMapOvr>
    <a:masterClrMapping/>
  </p:clrMapOvr>
  <p:transition>
    <p:push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1225"/>
            <a:ext cx="8243888" cy="457200"/>
          </a:xfrm>
        </p:spPr>
        <p:txBody>
          <a:bodyPr/>
          <a:lstStyle/>
          <a:p>
            <a:r>
              <a:rPr lang="uk-UA" dirty="0">
                <a:solidFill>
                  <a:schemeClr val="tx1"/>
                </a:solidFill>
              </a:rPr>
              <a:t>Нестача дозволів – проблема для торгівлі</a:t>
            </a:r>
            <a:br>
              <a:rPr lang="en-US" dirty="0"/>
            </a:br>
            <a:r>
              <a:rPr lang="en-US" dirty="0"/>
              <a:t>Lack of road permits – critical problem for trade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850" y="1555419"/>
            <a:ext cx="8718549" cy="475014"/>
          </a:xfrm>
        </p:spPr>
        <p:txBody>
          <a:bodyPr/>
          <a:lstStyle/>
          <a:p>
            <a:pPr marL="0" indent="0" algn="ctr">
              <a:buNone/>
            </a:pPr>
            <a:r>
              <a:rPr lang="uk-UA" dirty="0">
                <a:solidFill>
                  <a:srgbClr val="FF0000"/>
                </a:solidFill>
              </a:rPr>
              <a:t>Німеччина: </a:t>
            </a:r>
            <a:r>
              <a:rPr lang="uk-UA" dirty="0"/>
              <a:t>очікувані обсяги </a:t>
            </a:r>
            <a:r>
              <a:rPr lang="ru-RU" dirty="0" err="1"/>
              <a:t>перевезень</a:t>
            </a:r>
            <a:r>
              <a:rPr lang="ru-RU" dirty="0"/>
              <a:t> </a:t>
            </a:r>
            <a:r>
              <a:rPr lang="ru-RU" u="sng" dirty="0"/>
              <a:t>автотранспортом</a:t>
            </a:r>
            <a:r>
              <a:rPr lang="uk-UA" dirty="0"/>
              <a:t> на 2018 та факт</a:t>
            </a:r>
            <a:r>
              <a:rPr lang="en-US" dirty="0"/>
              <a:t> (</a:t>
            </a:r>
            <a:r>
              <a:rPr lang="ru-RU" dirty="0"/>
              <a:t>тон)</a:t>
            </a:r>
            <a:br>
              <a:rPr lang="uk-UA" dirty="0"/>
            </a:br>
            <a:r>
              <a:rPr lang="en-US" dirty="0">
                <a:solidFill>
                  <a:srgbClr val="FF0000"/>
                </a:solidFill>
              </a:rPr>
              <a:t>Deutschland: </a:t>
            </a:r>
            <a:r>
              <a:rPr lang="en-US" dirty="0">
                <a:solidFill>
                  <a:srgbClr val="003882"/>
                </a:solidFill>
              </a:rPr>
              <a:t>expected volume of </a:t>
            </a:r>
            <a:r>
              <a:rPr lang="en-US" u="sng" dirty="0">
                <a:solidFill>
                  <a:srgbClr val="003882"/>
                </a:solidFill>
              </a:rPr>
              <a:t>road</a:t>
            </a:r>
            <a:r>
              <a:rPr lang="en-US" dirty="0">
                <a:solidFill>
                  <a:srgbClr val="003882"/>
                </a:solidFill>
              </a:rPr>
              <a:t> transportations for 2018 and fact (tons)</a:t>
            </a:r>
            <a:endParaRPr lang="ru-RU" dirty="0">
              <a:solidFill>
                <a:srgbClr val="003882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3054799"/>
            <a:ext cx="4280170" cy="3422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7670" y="3080831"/>
            <a:ext cx="4358339" cy="3389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200800" y="2218622"/>
            <a:ext cx="8793739" cy="475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ru-RU" dirty="0" err="1"/>
              <a:t>Середня</a:t>
            </a:r>
            <a:r>
              <a:rPr lang="ru-RU" dirty="0"/>
              <a:t> </a:t>
            </a:r>
            <a:r>
              <a:rPr lang="ru-RU" dirty="0" err="1"/>
              <a:t>ва</a:t>
            </a:r>
            <a:r>
              <a:rPr lang="uk-UA" dirty="0" err="1"/>
              <a:t>ртість</a:t>
            </a:r>
            <a:r>
              <a:rPr lang="uk-UA" dirty="0"/>
              <a:t> вантажу/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Average price of cargo</a:t>
            </a:r>
            <a:r>
              <a:rPr lang="en-US" dirty="0"/>
              <a:t>: UA-DE=1642 </a:t>
            </a:r>
            <a:r>
              <a:rPr lang="en-US" dirty="0" err="1"/>
              <a:t>Eur</a:t>
            </a:r>
            <a:r>
              <a:rPr lang="en-US" dirty="0"/>
              <a:t>/t    DE-UA=4976 </a:t>
            </a:r>
            <a:r>
              <a:rPr lang="en-US" dirty="0" err="1"/>
              <a:t>Eur</a:t>
            </a:r>
            <a:r>
              <a:rPr lang="en-US" dirty="0"/>
              <a:t>/t</a:t>
            </a:r>
          </a:p>
          <a:p>
            <a:pPr marL="0" indent="0" algn="ctr">
              <a:buFontTx/>
              <a:buNone/>
            </a:pPr>
            <a:r>
              <a:rPr lang="ru-RU" dirty="0"/>
              <a:t>Ор</a:t>
            </a:r>
            <a:r>
              <a:rPr lang="uk-UA" dirty="0" err="1"/>
              <a:t>ієнтовне</a:t>
            </a:r>
            <a:r>
              <a:rPr lang="uk-UA" dirty="0"/>
              <a:t> скорочення експорту у 4 кварталі 2018р.</a:t>
            </a:r>
            <a:r>
              <a:rPr lang="en-US" dirty="0"/>
              <a:t> /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Approximate export shortage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in 4</a:t>
            </a:r>
            <a:r>
              <a:rPr lang="en-US" baseline="30000" dirty="0">
                <a:solidFill>
                  <a:schemeClr val="accent2">
                    <a:lumMod val="75000"/>
                  </a:schemeClr>
                </a:solidFill>
              </a:rPr>
              <a:t>th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2">
                    <a:lumMod val="75000"/>
                  </a:schemeClr>
                </a:solidFill>
              </a:rPr>
              <a:t>Qr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 of 2018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: </a:t>
            </a:r>
            <a:r>
              <a:rPr lang="en-US" dirty="0"/>
              <a:t>UA-DE -37 </a:t>
            </a:r>
            <a:r>
              <a:rPr lang="en-US" dirty="0" err="1"/>
              <a:t>mln.Eur</a:t>
            </a:r>
            <a:r>
              <a:rPr lang="en-US" dirty="0"/>
              <a:t>,           DE-UA -105 </a:t>
            </a:r>
            <a:r>
              <a:rPr lang="en-US" dirty="0" err="1"/>
              <a:t>mln.Eur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9494598"/>
      </p:ext>
    </p:extLst>
  </p:cSld>
  <p:clrMapOvr>
    <a:masterClrMapping/>
  </p:clrMapOvr>
  <p:transition>
    <p:push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23925"/>
            <a:ext cx="8243888" cy="457200"/>
          </a:xfrm>
        </p:spPr>
        <p:txBody>
          <a:bodyPr/>
          <a:lstStyle/>
          <a:p>
            <a:r>
              <a:rPr lang="uk-UA" dirty="0">
                <a:solidFill>
                  <a:schemeClr val="tx1"/>
                </a:solidFill>
              </a:rPr>
              <a:t>Нестача дозволів – проблема для торгівлі</a:t>
            </a:r>
            <a:br>
              <a:rPr lang="en-US" dirty="0"/>
            </a:br>
            <a:r>
              <a:rPr lang="en-US" dirty="0"/>
              <a:t>Lack of road permits – critical problem for trade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1" y="1599869"/>
            <a:ext cx="8520690" cy="475014"/>
          </a:xfrm>
        </p:spPr>
        <p:txBody>
          <a:bodyPr/>
          <a:lstStyle/>
          <a:p>
            <a:pPr marL="0" indent="0" algn="ctr">
              <a:buNone/>
            </a:pPr>
            <a:r>
              <a:rPr lang="uk-UA" dirty="0">
                <a:solidFill>
                  <a:srgbClr val="FF0000"/>
                </a:solidFill>
              </a:rPr>
              <a:t>Польща: </a:t>
            </a:r>
            <a:r>
              <a:rPr lang="uk-UA" dirty="0"/>
              <a:t>очікувані обсяги </a:t>
            </a:r>
            <a:r>
              <a:rPr lang="ru-RU" dirty="0" err="1"/>
              <a:t>перевезень</a:t>
            </a:r>
            <a:r>
              <a:rPr lang="ru-RU" dirty="0"/>
              <a:t> </a:t>
            </a:r>
            <a:r>
              <a:rPr lang="ru-RU" u="sng" dirty="0"/>
              <a:t>автотранспортом</a:t>
            </a:r>
            <a:r>
              <a:rPr lang="uk-UA" dirty="0"/>
              <a:t> на 2018 та факт</a:t>
            </a:r>
            <a:r>
              <a:rPr lang="en-US" dirty="0"/>
              <a:t> (</a:t>
            </a:r>
            <a:r>
              <a:rPr lang="ru-RU" dirty="0"/>
              <a:t>тон)</a:t>
            </a:r>
            <a:br>
              <a:rPr lang="uk-UA" dirty="0"/>
            </a:br>
            <a:r>
              <a:rPr lang="en-US" dirty="0">
                <a:solidFill>
                  <a:srgbClr val="FF0000"/>
                </a:solidFill>
              </a:rPr>
              <a:t>Poland: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expected volume of </a:t>
            </a:r>
            <a:r>
              <a:rPr lang="en-US" u="sng" dirty="0">
                <a:solidFill>
                  <a:schemeClr val="accent2">
                    <a:lumMod val="75000"/>
                  </a:schemeClr>
                </a:solidFill>
              </a:rPr>
              <a:t>road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 transportations for 2018 and fact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(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tons)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49" y="3092450"/>
            <a:ext cx="4249191" cy="337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7006" y="3092450"/>
            <a:ext cx="4211942" cy="337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90500" y="2236436"/>
            <a:ext cx="8793739" cy="475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ru-RU" dirty="0" err="1"/>
              <a:t>Середня</a:t>
            </a:r>
            <a:r>
              <a:rPr lang="ru-RU" dirty="0"/>
              <a:t> </a:t>
            </a:r>
            <a:r>
              <a:rPr lang="ru-RU" dirty="0" err="1"/>
              <a:t>ва</a:t>
            </a:r>
            <a:r>
              <a:rPr lang="uk-UA" dirty="0" err="1"/>
              <a:t>ртість</a:t>
            </a:r>
            <a:r>
              <a:rPr lang="uk-UA" dirty="0"/>
              <a:t> вантажу/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Average price of cargo</a:t>
            </a:r>
            <a:r>
              <a:rPr lang="en-US" dirty="0"/>
              <a:t>: UA-PL=735 </a:t>
            </a:r>
            <a:r>
              <a:rPr lang="en-US" dirty="0" err="1"/>
              <a:t>Eur</a:t>
            </a:r>
            <a:r>
              <a:rPr lang="en-US" dirty="0"/>
              <a:t>/t    Pl-UA=1953 </a:t>
            </a:r>
            <a:r>
              <a:rPr lang="en-US" dirty="0" err="1"/>
              <a:t>Eur</a:t>
            </a:r>
            <a:r>
              <a:rPr lang="en-US" dirty="0"/>
              <a:t>/t</a:t>
            </a:r>
          </a:p>
          <a:p>
            <a:pPr marL="0" indent="0" algn="ctr">
              <a:buFontTx/>
              <a:buNone/>
            </a:pPr>
            <a:r>
              <a:rPr lang="ru-RU" dirty="0"/>
              <a:t>Ор</a:t>
            </a:r>
            <a:r>
              <a:rPr lang="uk-UA" dirty="0" err="1"/>
              <a:t>ієнтовне</a:t>
            </a:r>
            <a:r>
              <a:rPr lang="uk-UA" dirty="0"/>
              <a:t> скорочення експорту</a:t>
            </a:r>
            <a:r>
              <a:rPr lang="en-US" dirty="0"/>
              <a:t> </a:t>
            </a:r>
            <a:r>
              <a:rPr lang="uk-UA" dirty="0"/>
              <a:t>у 4 кварталі 2018р.</a:t>
            </a:r>
            <a:r>
              <a:rPr lang="en-US" dirty="0"/>
              <a:t> /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Approximate export shortage in 4</a:t>
            </a:r>
            <a:r>
              <a:rPr lang="en-US" baseline="30000" dirty="0">
                <a:solidFill>
                  <a:schemeClr val="accent2">
                    <a:lumMod val="75000"/>
                  </a:schemeClr>
                </a:solidFill>
              </a:rPr>
              <a:t>th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2">
                    <a:lumMod val="75000"/>
                  </a:schemeClr>
                </a:solidFill>
              </a:rPr>
              <a:t>Qr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 of 2018 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: </a:t>
            </a:r>
            <a:r>
              <a:rPr lang="en-US" dirty="0"/>
              <a:t>UA-PL -48 </a:t>
            </a:r>
            <a:r>
              <a:rPr lang="en-US" dirty="0" err="1"/>
              <a:t>mln.Eur</a:t>
            </a:r>
            <a:r>
              <a:rPr lang="en-US" dirty="0"/>
              <a:t>,  PL-UA -233 </a:t>
            </a:r>
            <a:r>
              <a:rPr lang="en-US" dirty="0" err="1"/>
              <a:t>mln.Eur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2012196"/>
      </p:ext>
    </p:extLst>
  </p:cSld>
  <p:clrMapOvr>
    <a:masterClrMapping/>
  </p:clrMapOvr>
  <p:transition>
    <p:push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3721"/>
            <a:ext cx="8243888" cy="457200"/>
          </a:xfrm>
        </p:spPr>
        <p:txBody>
          <a:bodyPr/>
          <a:lstStyle/>
          <a:p>
            <a:r>
              <a:rPr lang="uk-UA" dirty="0"/>
              <a:t>Дозвільні проблеми </a:t>
            </a:r>
            <a:r>
              <a:rPr lang="en-US" dirty="0"/>
              <a:t>UA-PL – </a:t>
            </a:r>
            <a:r>
              <a:rPr lang="ru-RU" dirty="0" err="1"/>
              <a:t>погляд</a:t>
            </a:r>
            <a:r>
              <a:rPr lang="ru-RU" dirty="0"/>
              <a:t> з Н</a:t>
            </a:r>
            <a:r>
              <a:rPr lang="uk-UA" dirty="0" err="1"/>
              <a:t>імеччини</a:t>
            </a:r>
            <a:br>
              <a:rPr lang="uk-UA" dirty="0"/>
            </a:br>
            <a:r>
              <a:rPr lang="en-US" dirty="0"/>
              <a:t>Permit problems UA-PL - view from Deutschland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8000"/>
            <a:ext cx="8361363" cy="4198013"/>
          </a:xfrm>
        </p:spPr>
        <p:txBody>
          <a:bodyPr/>
          <a:lstStyle/>
          <a:p>
            <a:pPr marL="0" indent="0">
              <a:buNone/>
            </a:pPr>
            <a:r>
              <a:rPr lang="uk-UA" dirty="0">
                <a:solidFill>
                  <a:srgbClr val="FF0000"/>
                </a:solidFill>
              </a:rPr>
              <a:t>Україна</a:t>
            </a:r>
            <a:r>
              <a:rPr lang="uk-UA" dirty="0"/>
              <a:t> :</a:t>
            </a:r>
            <a:endParaRPr lang="en-US" dirty="0"/>
          </a:p>
          <a:p>
            <a:r>
              <a:rPr lang="uk-UA" dirty="0"/>
              <a:t>З 2014р – найдешевші автомобільні перевезення, також за рахунок </a:t>
            </a:r>
            <a:r>
              <a:rPr lang="en-US" dirty="0"/>
              <a:t>Euro1-2-3 </a:t>
            </a:r>
            <a:r>
              <a:rPr lang="ru-RU" dirty="0" err="1"/>
              <a:t>ва</a:t>
            </a:r>
            <a:r>
              <a:rPr lang="uk-UA" dirty="0" err="1"/>
              <a:t>нтажівок</a:t>
            </a:r>
            <a:r>
              <a:rPr lang="uk-UA" dirty="0"/>
              <a:t> з дуже низькою остаточною вартістю</a:t>
            </a:r>
          </a:p>
          <a:p>
            <a:endParaRPr lang="uk-UA" dirty="0"/>
          </a:p>
          <a:p>
            <a:r>
              <a:rPr lang="uk-UA" dirty="0"/>
              <a:t>Невеликий парк </a:t>
            </a:r>
          </a:p>
          <a:p>
            <a:endParaRPr lang="uk-UA" dirty="0"/>
          </a:p>
          <a:p>
            <a:r>
              <a:rPr lang="uk-UA" dirty="0"/>
              <a:t>Українські перевізники приймають простої на себе</a:t>
            </a:r>
          </a:p>
          <a:p>
            <a:endParaRPr lang="uk-UA" dirty="0"/>
          </a:p>
          <a:p>
            <a:r>
              <a:rPr lang="uk-UA" dirty="0"/>
              <a:t>Договір про асоціацію з ЄС декларує свободу транзиту</a:t>
            </a:r>
            <a:endParaRPr lang="en-US" dirty="0"/>
          </a:p>
          <a:p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6815229"/>
      </p:ext>
    </p:extLst>
  </p:cSld>
  <p:clrMapOvr>
    <a:masterClrMapping/>
  </p:clrMapOvr>
  <p:transition>
    <p:push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3721"/>
            <a:ext cx="8243888" cy="457200"/>
          </a:xfrm>
        </p:spPr>
        <p:txBody>
          <a:bodyPr/>
          <a:lstStyle/>
          <a:p>
            <a:r>
              <a:rPr lang="uk-UA" dirty="0"/>
              <a:t>Дозвільні проблеми </a:t>
            </a:r>
            <a:r>
              <a:rPr lang="en-US" dirty="0"/>
              <a:t>UA-PL – </a:t>
            </a:r>
            <a:r>
              <a:rPr lang="ru-RU" dirty="0" err="1"/>
              <a:t>погляд</a:t>
            </a:r>
            <a:r>
              <a:rPr lang="ru-RU" dirty="0"/>
              <a:t> з Н</a:t>
            </a:r>
            <a:r>
              <a:rPr lang="uk-UA" dirty="0" err="1"/>
              <a:t>імеччини</a:t>
            </a:r>
            <a:br>
              <a:rPr lang="uk-UA" dirty="0"/>
            </a:br>
            <a:r>
              <a:rPr lang="en-US" dirty="0"/>
              <a:t>Permit problems UA-PL - view from Deutschland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4072" y="1936750"/>
            <a:ext cx="8508670" cy="4096165"/>
          </a:xfrm>
        </p:spPr>
        <p:txBody>
          <a:bodyPr/>
          <a:lstStyle/>
          <a:p>
            <a:pPr marL="0" indent="0">
              <a:buNone/>
            </a:pPr>
            <a:r>
              <a:rPr lang="uk-UA" dirty="0">
                <a:solidFill>
                  <a:srgbClr val="FF0000"/>
                </a:solidFill>
              </a:rPr>
              <a:t>Польща</a:t>
            </a:r>
            <a:r>
              <a:rPr lang="uk-UA" dirty="0"/>
              <a:t> :</a:t>
            </a:r>
            <a:endParaRPr lang="en-US" dirty="0"/>
          </a:p>
          <a:p>
            <a:r>
              <a:rPr lang="uk-UA" dirty="0"/>
              <a:t>З 2014р – Другі за ціною, переважно сучасний </a:t>
            </a:r>
            <a:r>
              <a:rPr lang="ru-RU" dirty="0" err="1"/>
              <a:t>дорогий</a:t>
            </a:r>
            <a:r>
              <a:rPr lang="ru-RU" dirty="0"/>
              <a:t> </a:t>
            </a:r>
            <a:r>
              <a:rPr lang="uk-UA" dirty="0"/>
              <a:t>парк (</a:t>
            </a:r>
            <a:r>
              <a:rPr lang="en-US" dirty="0"/>
              <a:t>Euro5-6)</a:t>
            </a:r>
            <a:endParaRPr lang="uk-UA" dirty="0"/>
          </a:p>
          <a:p>
            <a:endParaRPr lang="uk-UA" dirty="0"/>
          </a:p>
          <a:p>
            <a:r>
              <a:rPr lang="uk-UA" dirty="0"/>
              <a:t>Третина парку ЄС, велика потужність</a:t>
            </a:r>
          </a:p>
          <a:p>
            <a:endParaRPr lang="uk-UA" dirty="0"/>
          </a:p>
          <a:p>
            <a:r>
              <a:rPr lang="uk-UA" dirty="0"/>
              <a:t>Польські перевізники виставляють простої на клієнтів (300-500 євро/рейс)</a:t>
            </a:r>
          </a:p>
          <a:p>
            <a:endParaRPr lang="uk-UA" dirty="0"/>
          </a:p>
          <a:p>
            <a:r>
              <a:rPr lang="uk-UA" dirty="0"/>
              <a:t>Суттєва диспропорція у перевезеннях до України польськими перевізниками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uk-UA" dirty="0"/>
              <a:t>виникла у</a:t>
            </a:r>
            <a:r>
              <a:rPr lang="ru-RU" dirty="0"/>
              <a:t> 2014р. </a:t>
            </a:r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9697775"/>
      </p:ext>
    </p:extLst>
  </p:cSld>
  <p:clrMapOvr>
    <a:masterClrMapping/>
  </p:clrMapOvr>
  <p:transition>
    <p:push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3721"/>
            <a:ext cx="8243888" cy="457200"/>
          </a:xfrm>
        </p:spPr>
        <p:txBody>
          <a:bodyPr/>
          <a:lstStyle/>
          <a:p>
            <a:r>
              <a:rPr lang="uk-UA" dirty="0"/>
              <a:t>Дозвільні проблеми </a:t>
            </a:r>
            <a:r>
              <a:rPr lang="en-US" dirty="0"/>
              <a:t>UA-PL – </a:t>
            </a:r>
            <a:r>
              <a:rPr lang="uk-UA" dirty="0"/>
              <a:t>можливі рішення</a:t>
            </a:r>
            <a:br>
              <a:rPr lang="uk-UA" dirty="0"/>
            </a:br>
            <a:r>
              <a:rPr lang="en-US" dirty="0"/>
              <a:t>Permit problems UA-PL – possible solutions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4072" y="1675600"/>
            <a:ext cx="8508670" cy="4357315"/>
          </a:xfrm>
        </p:spPr>
        <p:txBody>
          <a:bodyPr/>
          <a:lstStyle/>
          <a:p>
            <a:r>
              <a:rPr lang="uk-UA" dirty="0"/>
              <a:t>Скасування </a:t>
            </a:r>
            <a:r>
              <a:rPr lang="en-US" dirty="0"/>
              <a:t>Euro </a:t>
            </a:r>
            <a:r>
              <a:rPr lang="ru-RU" dirty="0"/>
              <a:t>1-2 </a:t>
            </a:r>
            <a:r>
              <a:rPr lang="uk-UA" dirty="0"/>
              <a:t>дозволів, скорочення </a:t>
            </a:r>
            <a:r>
              <a:rPr lang="en-US" dirty="0"/>
              <a:t>Euro3 </a:t>
            </a:r>
            <a:r>
              <a:rPr lang="uk-UA" dirty="0"/>
              <a:t>двосторонніх дозволів та їх повне скасування для транзитного руху</a:t>
            </a:r>
          </a:p>
          <a:p>
            <a:endParaRPr lang="uk-UA" dirty="0"/>
          </a:p>
          <a:p>
            <a:r>
              <a:rPr lang="uk-UA" dirty="0"/>
              <a:t>Окрема концепція обміну для двосторонніх та транзитних дозволів</a:t>
            </a:r>
          </a:p>
          <a:p>
            <a:endParaRPr lang="uk-UA" dirty="0"/>
          </a:p>
          <a:p>
            <a:r>
              <a:rPr lang="uk-UA" dirty="0"/>
              <a:t>Виведення дозвільного процесу з рівня двосторонніх комісій до рівня міжнародних багатосторонніх комісій (54% імпорту з ЄС залежить від них)</a:t>
            </a:r>
            <a:endParaRPr lang="en-US" dirty="0"/>
          </a:p>
          <a:p>
            <a:endParaRPr lang="uk-UA" dirty="0"/>
          </a:p>
          <a:p>
            <a:r>
              <a:rPr lang="uk-UA" dirty="0"/>
              <a:t>Вирішення проблеми з простоями на кордоні:</a:t>
            </a:r>
            <a:br>
              <a:rPr lang="uk-UA" dirty="0"/>
            </a:br>
            <a:r>
              <a:rPr lang="uk-UA" dirty="0"/>
              <a:t>- вирішення проблеми «італійського страйку» митників</a:t>
            </a:r>
            <a:br>
              <a:rPr lang="uk-UA" dirty="0"/>
            </a:br>
            <a:r>
              <a:rPr lang="uk-UA" dirty="0"/>
              <a:t>- розвиток інфраструктури</a:t>
            </a:r>
            <a:br>
              <a:rPr lang="uk-UA" dirty="0"/>
            </a:br>
            <a:r>
              <a:rPr lang="uk-UA" dirty="0"/>
              <a:t>- погоджений об</a:t>
            </a:r>
            <a:r>
              <a:rPr lang="en-US" dirty="0"/>
              <a:t>`</a:t>
            </a:r>
            <a:r>
              <a:rPr lang="uk-UA" dirty="0" err="1"/>
              <a:t>єднаний</a:t>
            </a:r>
            <a:r>
              <a:rPr lang="uk-UA" dirty="0"/>
              <a:t> процес митного контролю на кордоні</a:t>
            </a:r>
          </a:p>
          <a:p>
            <a:endParaRPr lang="uk-UA" dirty="0"/>
          </a:p>
          <a:p>
            <a:r>
              <a:rPr lang="uk-UA"/>
              <a:t>(Можливе) Розділення </a:t>
            </a:r>
            <a:r>
              <a:rPr lang="uk-UA" dirty="0"/>
              <a:t>квоти дозволів на звичайну та доплатну квоту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5085454"/>
      </p:ext>
    </p:extLst>
  </p:cSld>
  <p:clrMapOvr>
    <a:masterClrMapping/>
  </p:clrMapOvr>
  <p:transition>
    <p:push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de-DE" dirty="0"/>
              <a:t>Thanks for </a:t>
            </a:r>
            <a:r>
              <a:rPr lang="en-US" altLang="de-DE"/>
              <a:t>your attention </a:t>
            </a:r>
            <a:r>
              <a:rPr lang="uk-UA" altLang="de-DE"/>
              <a:t>!</a:t>
            </a:r>
            <a:endParaRPr lang="de-DE" altLang="de-DE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19275"/>
            <a:ext cx="8243888" cy="3354388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de-DE" sz="2800" dirty="0"/>
              <a:t>AHK Ukraine</a:t>
            </a:r>
            <a:endParaRPr lang="de-DE" altLang="de-DE" sz="2800" dirty="0"/>
          </a:p>
          <a:p>
            <a:pPr algn="ctr" eaLnBrk="1" hangingPunct="1">
              <a:buFontTx/>
              <a:buNone/>
            </a:pPr>
            <a:r>
              <a:rPr lang="de-DE" altLang="de-DE" sz="2800" dirty="0"/>
              <a:t>01004 </a:t>
            </a:r>
            <a:r>
              <a:rPr lang="en-US" altLang="de-DE" sz="2800" dirty="0"/>
              <a:t>Kyiv</a:t>
            </a:r>
            <a:r>
              <a:rPr lang="de-DE" altLang="de-DE" sz="2800" dirty="0"/>
              <a:t>, </a:t>
            </a:r>
            <a:r>
              <a:rPr lang="en-US" altLang="de-DE" sz="2800" dirty="0" err="1"/>
              <a:t>Pushkinska</a:t>
            </a:r>
            <a:r>
              <a:rPr lang="en-US" altLang="de-DE" sz="2800" dirty="0"/>
              <a:t> Str. </a:t>
            </a:r>
            <a:r>
              <a:rPr lang="de-DE" altLang="de-DE" sz="2800" dirty="0"/>
              <a:t>34, </a:t>
            </a:r>
          </a:p>
          <a:p>
            <a:pPr algn="ctr" eaLnBrk="1" hangingPunct="1">
              <a:buFontTx/>
              <a:buNone/>
            </a:pPr>
            <a:r>
              <a:rPr lang="en-US" altLang="de-DE" sz="2800" dirty="0" err="1"/>
              <a:t>tel</a:t>
            </a:r>
            <a:r>
              <a:rPr lang="de-DE" altLang="de-DE" sz="2800" dirty="0"/>
              <a:t>. </a:t>
            </a:r>
            <a:r>
              <a:rPr lang="en-US" altLang="de-DE" sz="2800" dirty="0"/>
              <a:t>+38 044 </a:t>
            </a:r>
            <a:r>
              <a:rPr lang="de-DE" altLang="de-DE" sz="2800" dirty="0"/>
              <a:t>377 5200, -481 3399</a:t>
            </a:r>
            <a:endParaRPr lang="en-US" altLang="de-DE" sz="2800" dirty="0"/>
          </a:p>
          <a:p>
            <a:pPr algn="ctr" eaLnBrk="1" hangingPunct="1">
              <a:buFontTx/>
              <a:buNone/>
            </a:pPr>
            <a:r>
              <a:rPr lang="de-DE" altLang="de-DE" sz="2800" dirty="0">
                <a:solidFill>
                  <a:srgbClr val="2D2D8A"/>
                </a:solidFill>
                <a:hlinkClick r:id="rId2"/>
              </a:rPr>
              <a:t>www.ukraine.ahk.de</a:t>
            </a:r>
            <a:endParaRPr lang="uk-UA" altLang="de-DE" sz="2800" dirty="0">
              <a:solidFill>
                <a:srgbClr val="2D2D8A"/>
              </a:solidFill>
            </a:endParaRPr>
          </a:p>
          <a:p>
            <a:pPr algn="ctr" eaLnBrk="1" hangingPunct="1">
              <a:buFontTx/>
              <a:buNone/>
            </a:pPr>
            <a:endParaRPr lang="de-DE" altLang="de-DE" sz="2800" dirty="0">
              <a:solidFill>
                <a:srgbClr val="2D2D8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387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AHK-/DEinternational-Präsentationsvorlage">
  <a:themeElements>
    <a:clrScheme name="AHK-/DEinternational-Präsentationsvorlag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HK-/DEinternational-Präsentationsvorlage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anose="020B0603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anose="020B0603020202020204" pitchFamily="34" charset="0"/>
          </a:defRPr>
        </a:defPPr>
      </a:lstStyle>
    </a:lnDef>
  </a:objectDefaults>
  <a:extraClrSchemeLst>
    <a:extraClrScheme>
      <a:clrScheme name="AHK-/DEinternational-Präsentationsvorlag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HK-/DEinternational-Präsentationsvorlag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HK-/DEinternational-Präsentationsvorlag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HK-/DEinternational-Präsentationsvorlag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HK-/DEinternational-Präsentationsvorlag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HK-/DEinternational-Präsentationsvorlag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HK-/DEinternational-Präsentationsvorlag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HK-/DEinternational-Präsentationsvorlag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HK-/DEinternational-Präsentationsvorlag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HK-/DEinternational-Präsentationsvorlag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HK-/DEinternational-Präsentationsvorlag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HK-/DEinternational-Präsentationsvorlag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1253</TotalTime>
  <Words>511</Words>
  <Application>Microsoft Office PowerPoint</Application>
  <PresentationFormat>Экран (4:3)</PresentationFormat>
  <Paragraphs>86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Arial</vt:lpstr>
      <vt:lpstr>Trebuchet MS</vt:lpstr>
      <vt:lpstr>AHK-/DEinternational-Präsentationsvorlage</vt:lpstr>
      <vt:lpstr>Структура Німецько-Українських торговельних відносин та інфраструктурні можливості України/ЄС. Можливості розвитку. Structure of German-Ukrainian trade relations and infrastructure options of Ukraine/EU. Development opportunities. Odessa, 05.09.2019   </vt:lpstr>
      <vt:lpstr>Структура презентації Structure</vt:lpstr>
      <vt:lpstr>Автомобільний транспорт у торгівлі UA-EU Road transport in UA-EU trade</vt:lpstr>
      <vt:lpstr>Автомобільний транспорт у торгівлі UA-EU Road transport in UA-EU trade</vt:lpstr>
      <vt:lpstr>Автомобільний транспорт у торгівлі EU - UA Road transport in EU - UA trade</vt:lpstr>
      <vt:lpstr>Автотранспорт у торгівлі з 7 країнами (ВАРТІСТЬ) Road transport in trade with 7 states (VALUE) </vt:lpstr>
      <vt:lpstr>Автотранспорт у торгівлі з Німеччиною (9мес) Road transport in trade with Deutschland (9mths)</vt:lpstr>
      <vt:lpstr>Головні групи товарів у торгівлі з Німеччиною, що були перевезені АВТОтранспортом (2018 рік) Main goods groups in trade with Deutschland, which were transported by ROAD transport (2018 year)</vt:lpstr>
      <vt:lpstr>Значення автотранспорту у торгівлі з ЄС Importance of road transport in trade with EU</vt:lpstr>
      <vt:lpstr>Нестача дозволів – проблема для торгівлі Lack of road permits – critical problem for trade</vt:lpstr>
      <vt:lpstr>Нестача дозволів – проблема для торгівлі Lack of road permits – critical problem for trade</vt:lpstr>
      <vt:lpstr>Дозвільні проблеми UA-PL – погляд з Німеччини Permit problems UA-PL - view from Deutschland</vt:lpstr>
      <vt:lpstr>Дозвільні проблеми UA-PL – погляд з Німеччини Permit problems UA-PL - view from Deutschland</vt:lpstr>
      <vt:lpstr>Дозвільні проблеми UA-PL – можливі рішення Permit problems UA-PL – possible solutions</vt:lpstr>
      <vt:lpstr>Thanks for your attention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Präsentationstitel Untertitel  Name des/der Präsentierenden</dc:title>
  <dc:creator>Alexander Markus</dc:creator>
  <cp:lastModifiedBy>Asus</cp:lastModifiedBy>
  <cp:revision>1014</cp:revision>
  <cp:lastPrinted>2016-09-08T07:18:21Z</cp:lastPrinted>
  <dcterms:created xsi:type="dcterms:W3CDTF">1601-01-01T00:00:00Z</dcterms:created>
  <dcterms:modified xsi:type="dcterms:W3CDTF">2019-09-04T14:04:28Z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_NewReviewCycle">
    <vt:lpwstr/>
  </property>
</Properties>
</file>