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8" r:id="rId2"/>
    <p:sldId id="269" r:id="rId3"/>
    <p:sldId id="289" r:id="rId4"/>
    <p:sldId id="270" r:id="rId5"/>
    <p:sldId id="273" r:id="rId6"/>
    <p:sldId id="290" r:id="rId7"/>
    <p:sldId id="291" r:id="rId8"/>
    <p:sldId id="265" r:id="rId9"/>
    <p:sldId id="268" r:id="rId10"/>
    <p:sldId id="292" r:id="rId11"/>
    <p:sldId id="293" r:id="rId12"/>
    <p:sldId id="294" r:id="rId13"/>
    <p:sldId id="274" r:id="rId14"/>
    <p:sldId id="275" r:id="rId15"/>
    <p:sldId id="295" r:id="rId16"/>
    <p:sldId id="296" r:id="rId17"/>
    <p:sldId id="278" r:id="rId18"/>
    <p:sldId id="297" r:id="rId19"/>
    <p:sldId id="298" r:id="rId20"/>
    <p:sldId id="267" r:id="rId21"/>
    <p:sldId id="280" r:id="rId22"/>
    <p:sldId id="257" r:id="rId23"/>
    <p:sldId id="259" r:id="rId24"/>
    <p:sldId id="260" r:id="rId25"/>
    <p:sldId id="286" r:id="rId26"/>
    <p:sldId id="300" r:id="rId2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09" autoAdjust="0"/>
    <p:restoredTop sz="84424" autoAdjust="0"/>
  </p:normalViewPr>
  <p:slideViewPr>
    <p:cSldViewPr>
      <p:cViewPr>
        <p:scale>
          <a:sx n="110" d="100"/>
          <a:sy n="110" d="100"/>
        </p:scale>
        <p:origin x="-78" y="-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8B44D-9BA9-4E8B-8EBE-8AB77287C5EA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31192-587E-4ECF-8668-715C4EA1D3D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4701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1996 года и по сегодняшний день принято значительное количество планов, концепций и программ создания, развития и функционирования МТК.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1996 года и по сегодняшний день принято значительное количество планов, концепций и программ создания, развития и функционирования МТК.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549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1996 года и по сегодняшний день принято значительное количество планов, концепций и программ создания, развития и функционирования МТК.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1996 года и по сегодняшний день принято значительное количество планов, концепций и программ создания, развития и функционирования МТК.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Наша компания приняла участие в исследовании, проводившемся в рамках стран Восточного Партнерства.</a:t>
            </a:r>
          </a:p>
          <a:p>
            <a:r>
              <a:rPr lang="ru-RU" dirty="0" smtClean="0"/>
              <a:t>Целью исследования было определения степени готовности вхождения Украины в единый европейский цифровой рынок в сегменте электронной  торговли, логистике и ЦТК.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Движение товаров от продавца к покупателю сопровождается большим количеством информации, которой обмениваются различные стороны, как в частном, так и в публичном секторе. Сегодня эта информация в основном печатается на бумаге, в различных документах стандартного формата. Большинство этих документов подготавливаются частным сектором и служат для передачи важной информации, связанной с их собственными договорными отношениями, касающимися движения товаров и в целях администрирования. Некоторые из них также используются органами власти в качестве источника информации для проверки соответствия нормативным требованиям.</a:t>
            </a:r>
          </a:p>
          <a:p>
            <a:r>
              <a:rPr lang="ru-RU" dirty="0" smtClean="0"/>
              <a:t>Эти документы обмениваются физически и, в некоторых  случаях, также подписываются, а иногда даже изменяются вручную в нескольких экземплярах. В результате информация, содержащаяся в этих документах, записывается и распечатывается из электронных систем различных сторон несколько раз последовательно для каждой отдельной отправки груза. Это связано с тем, что одна или несколько вовлеченных коммерческих сторон или один из заинтересованных государственных органов требуют отдельный экземпляр или подписание бумажных документов.</a:t>
            </a:r>
          </a:p>
          <a:p>
            <a:r>
              <a:rPr lang="ru-RU" dirty="0" smtClean="0"/>
              <a:t>В условиях, когда практически все компании в значительной степени регистрируют, обмениваются и хранят данные, относящиеся к их бизнесу, в электронном формате, эти бумажные процессы обмена информацией о перемещении товаров являются источником существенной неэффективности затрат. В основном это касается физического управления бумажными документами, а также управления деловыми операциями. Некоторые заинтересованные стороны называют их «черным ящиком», который предотвращает «сквозную» наглядность движения товаров в цепочке поставок, которое необходимо предприятиям для полного использования преимуществ цифровизации.</a:t>
            </a:r>
          </a:p>
          <a:p>
            <a:r>
              <a:rPr lang="ru-RU" dirty="0" smtClean="0"/>
              <a:t>Эта оценка воздействия фокусируется на документах, связанных с товарами. Две другие основные группы документов, используемых в грузовых перевозках, а именно документы, касающиеся транспортных средств и, соответственно, обслуживающего их персонала, не были включены в сферу действия. Это ограничение фокуса связано с отличительным характером документов, связанных с товарами, и, в частности, с их динамическим и коммерческим характером.</a:t>
            </a:r>
          </a:p>
          <a:p>
            <a:r>
              <a:rPr lang="ru-RU" dirty="0" smtClean="0"/>
              <a:t>Эти документы уникальны для каждого отдельного набора товаров, отправляемых от продавца покупателю или конечному пользователю, и, следовательно, должны выдаваться заново для каждой отправки. В случае основных транспортных документов, договоров перевозки, в частности, они могут также претерпевать изменения в ходе самой транспортной операции. Они в основном выпускаются предприятиями и служат как для обмена информацией между предприятиями, так и для органов власти.</a:t>
            </a:r>
          </a:p>
          <a:p>
            <a:r>
              <a:rPr lang="ru-RU" dirty="0" smtClean="0"/>
              <a:t>Напротив, документы, касающиеся транспортных средств или обслуживающего их персонала, такие как свидетельства о регистрации транспортного средства, его соответствии требованиям к перевозке конкретного товара или, в случае персонала, когда они имеют квалификацию для управления определенным видом транспортного средства - выдается либо государственным органом, либо частным лицом, уполномоченным для этого государственным органом. Они также являются статичными документами в том смысле, что после их выпуска не нужно обновлять, а только через очень длительные и регулярные промежутки времени. Они также используются главным образом по отношению к властям и не нуждаются в обмене между коммерческими партнерами. По этой причине, хотя большинство этих «других» документов, связанных с транспортной операцией, все еще выпускаются, хранятся и представляются властям на бумажном носителе (и в некоторой степени на пластиковом носителе), неэффективность затрат связана с выдачей и управлением этими документами в настоящее время менее значимы для бизнеса, чем те, которые связаны с документами на товар.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1996 года и по сегодняшний день принято значительное количество планов, концепций и программ создания, развития и функционирования МТК.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1996 года и по сегодняшний день принято значительное количество планов, концепций и программ создания, развития и функционирования МТК.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1996 года и по сегодняшний день принято значительное количество планов, концепций и программ создания, развития и функционирования МТК.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ru-RU" dirty="0" smtClean="0"/>
              <a:t>Необходимым условием является проведение работы</a:t>
            </a:r>
            <a:r>
              <a:rPr lang="ru-RU" baseline="0" dirty="0" smtClean="0"/>
              <a:t> по систематизации применяемых перевозочных документов для последующей оцифровки и комплексного многоразового использование введенных данных, а базой для этого является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Рекомендация № 1 ЕЭК ООН: Формуляр-образец ООН.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Первостепенную важность играет</a:t>
            </a:r>
            <a:r>
              <a:rPr lang="ru-RU" baseline="0" dirty="0" smtClean="0"/>
              <a:t> упрощение процедур торговли, которое должно стать ежедневной практикой в работе.</a:t>
            </a:r>
          </a:p>
          <a:p>
            <a:r>
              <a:rPr lang="ru-RU" baseline="0" dirty="0" smtClean="0"/>
              <a:t>Наработки международного сообщества и наилучшие практики – внедрены в национальное правовое поле.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1996 года и по сегодняшний день принято значительное количество планов, концепций и программ создания, развития и функционирования МТК.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1996 года и по сегодняшний день принято значительное количество планов, концепций и программ создания, развития и функционирования МТК.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1996 года и по сегодняшний день принято значительное количество планов, концепций и программ создания, развития и функционирования МТК.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1996 года и по сегодняшний день принято значительное количество планов, концепций и программ создания, развития и функционирования МТК.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19</a:t>
            </a:fld>
            <a:endParaRPr lang="ru-RU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923E0B1-2BC5-4930-B966-7EB00D4E22CC}" type="slidenum">
              <a:rPr lang="en-US" smtClean="0">
                <a:latin typeface="Arial" pitchFamily="34" charset="0"/>
                <a:cs typeface="Arial" pitchFamily="34" charset="0"/>
              </a:rPr>
              <a:pPr/>
              <a:t>21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3955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Красным помечены документы, директивы и проекты, которые еще не реализованы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38757-F8B6-4B7E-9F7F-E6D6DAA24BEB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1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Применение модели данных смешанной перевозки для коридора </a:t>
            </a:r>
            <a:r>
              <a:rPr lang="ru-RU" sz="12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«Балтийское море- Черное море - Центральная Азия-Китай» позволит</a:t>
            </a:r>
            <a:r>
              <a:rPr lang="ru-RU" sz="1200" b="0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вносить данные в точке отправления груза, обмениваться ими и передавать дополнительные данные. В зависимости от компетенции и прав, для их обработки всеми участниками цепи поставки в требуемом виде и формате.</a:t>
            </a:r>
          </a:p>
          <a:p>
            <a:r>
              <a:rPr lang="ru-RU" sz="1200" b="0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перспективе – транспортное средство будет получать обратную связь по результатам обработки такой информации в том числе – изменение конечной точки доставки груза: не на таможенный склад, а конечному получателю, если была проведена дистанционная очистка груза. </a:t>
            </a:r>
          </a:p>
          <a:p>
            <a:endParaRPr lang="ru-RU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Список потенциальных сервисов, предоставляемых порталом.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Общие:</a:t>
            </a:r>
            <a:endParaRPr lang="ru-RU" sz="105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Единая точка входа, для получения информации и ввода данных в систему;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Однократный ввод данных, с последующим автоматическим использованием данных при работе в системе;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Помощь при заполнении полей справочными данными (авто заполнение); 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Регистрация клиента, перевозчиков, экспедиторов в системе;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Отображение связи договора и оказанных услуг, выполненных в рамках договора;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Формирование печатных форм;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Формирование статистических данных по договорам;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Организация перевозок:</a:t>
            </a:r>
            <a:endParaRPr lang="ru-RU" sz="105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Формирование заявки на перевозку (комплекс услуг), контроль введенных данных;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Запрос сканов дополнительных документов (напр., сертификатов) в соответствии с условиями перевозки;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Информирование грузополучателя о приеме груза в его адрес к перевозке (начало перевозки);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Информирование грузоотправителя, владельца груза о выдаче груза на станции назначения (завершение перевозки);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Предоставление информации в удобном виде в том числе и на мобильные рабочие места: 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 дислокации груза по маршруту следования путем рассылки уведомлений о изменении операционного состояния вагона или путем предоставления визуализированной информации на карте;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 маршруте перевозке груза автотранспортом (дверь-дверь)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 остатках груза на площадках и складах ТЛЦ, при его консолидации и ответственном хранении;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Контроль на соответствие конвенционным запретам по всей цепи поставки;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Формирование СМГС (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IFTMIN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из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ТТН-1 и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eCMR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из ЭПД (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IFTMIN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eTIR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Формирование печатных форм СМГС, ЭПД, ТТН-1,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CMR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Отображение связи цепи поставки со сформированными электронными документами и договором;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Поиск цепи поставки, электронных документов;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Формирование документов для таможни, фитосанитарного контроля;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Формирование аналитических отчетов в табличной и графической формах по грузам, транспортным средствам, задержкам;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Подтверждение факта оказания услуг:</a:t>
            </a:r>
            <a:endParaRPr lang="ru-RU" sz="105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Автоматическое формирование Актов выполненных работ;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Формирование печатных форм Актов;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Согласование Актов выполненных работ;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Привязка Актов выполненных работ к договорам;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Поиск Актов.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Финансовый Учет:</a:t>
            </a:r>
            <a:endParaRPr lang="ru-RU" sz="105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Ведение учета финансовых операций между клиентом и экспедитором. 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Баланс счета.</a:t>
            </a:r>
            <a:endParaRPr lang="ru-RU" sz="105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24</a:t>
            </a:fld>
            <a:endParaRPr lang="ru-RU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первом этапе разрабатывается модуль, позволяющий преобразовать данные из основных вносимых (внесенных) данных для их последующей трансформации, передачи и использования.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31192-587E-4ECF-8668-715C4EA1D3D1}" type="slidenum">
              <a:rPr lang="ru-RU" smtClean="0"/>
              <a:pPr/>
              <a:t>25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8B6E-25A4-41B5-B32A-5E3F799A1F62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7060F-5D4F-4A2A-8E10-8DF3034DF6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8B6E-25A4-41B5-B32A-5E3F799A1F62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7060F-5D4F-4A2A-8E10-8DF3034DF6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8B6E-25A4-41B5-B32A-5E3F799A1F62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7060F-5D4F-4A2A-8E10-8DF3034DF6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8B6E-25A4-41B5-B32A-5E3F799A1F62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7060F-5D4F-4A2A-8E10-8DF3034DF6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8B6E-25A4-41B5-B32A-5E3F799A1F62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7060F-5D4F-4A2A-8E10-8DF3034DF6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8B6E-25A4-41B5-B32A-5E3F799A1F62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7060F-5D4F-4A2A-8E10-8DF3034DF6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8B6E-25A4-41B5-B32A-5E3F799A1F62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7060F-5D4F-4A2A-8E10-8DF3034DF6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8B6E-25A4-41B5-B32A-5E3F799A1F62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7060F-5D4F-4A2A-8E10-8DF3034DF6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8B6E-25A4-41B5-B32A-5E3F799A1F62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7060F-5D4F-4A2A-8E10-8DF3034DF6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8B6E-25A4-41B5-B32A-5E3F799A1F62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7060F-5D4F-4A2A-8E10-8DF3034DF6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8B6E-25A4-41B5-B32A-5E3F799A1F62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7060F-5D4F-4A2A-8E10-8DF3034DF6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770022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600" b="0" baseline="0">
                <a:solidFill>
                  <a:schemeClr val="bg1">
                    <a:lumMod val="75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5" name="Title 13"/>
          <p:cNvSpPr>
            <a:spLocks noGrp="1"/>
          </p:cNvSpPr>
          <p:nvPr>
            <p:ph type="title" hasCustomPrompt="1"/>
          </p:nvPr>
        </p:nvSpPr>
        <p:spPr>
          <a:xfrm>
            <a:off x="381000" y="337688"/>
            <a:ext cx="8368364" cy="356134"/>
          </a:xfrm>
          <a:prstGeom prst="rect">
            <a:avLst/>
          </a:prstGeom>
        </p:spPr>
        <p:txBody>
          <a:bodyPr lIns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3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lt"/>
                <a:ea typeface="Roboto" panose="02000000000000000000" pitchFamily="2" charset="0"/>
                <a:cs typeface="+mj-cs"/>
              </a:rPr>
              <a:t>CLICK TO EDIT MASTER TITLE STYLE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j-lt"/>
              <a:ea typeface="Roboto" panose="02000000000000000000" pitchFamily="2" charset="0"/>
              <a:cs typeface="+mj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88B6E-25A4-41B5-B32A-5E3F799A1F62}" type="datetimeFigureOut">
              <a:rPr lang="ru-RU" smtClean="0"/>
              <a:pPr/>
              <a:t>03.09.2019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7060F-5D4F-4A2A-8E10-8DF3034DF6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26" Type="http://schemas.openxmlformats.org/officeDocument/2006/relationships/image" Target="../media/image43.jpeg"/><Relationship Id="rId3" Type="http://schemas.openxmlformats.org/officeDocument/2006/relationships/image" Target="../media/image20.png"/><Relationship Id="rId21" Type="http://schemas.openxmlformats.org/officeDocument/2006/relationships/image" Target="../media/image38.jpeg"/><Relationship Id="rId7" Type="http://schemas.openxmlformats.org/officeDocument/2006/relationships/image" Target="../media/image24.gif"/><Relationship Id="rId12" Type="http://schemas.openxmlformats.org/officeDocument/2006/relationships/image" Target="../media/image29.png"/><Relationship Id="rId17" Type="http://schemas.openxmlformats.org/officeDocument/2006/relationships/image" Target="../media/image34.jpeg"/><Relationship Id="rId25" Type="http://schemas.openxmlformats.org/officeDocument/2006/relationships/image" Target="../media/image42.jpe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33.png"/><Relationship Id="rId20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gif"/><Relationship Id="rId11" Type="http://schemas.openxmlformats.org/officeDocument/2006/relationships/image" Target="../media/image28.gif"/><Relationship Id="rId24" Type="http://schemas.openxmlformats.org/officeDocument/2006/relationships/image" Target="../media/image41.png"/><Relationship Id="rId5" Type="http://schemas.openxmlformats.org/officeDocument/2006/relationships/image" Target="../media/image22.gif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10" Type="http://schemas.openxmlformats.org/officeDocument/2006/relationships/image" Target="../media/image27.gif"/><Relationship Id="rId19" Type="http://schemas.openxmlformats.org/officeDocument/2006/relationships/image" Target="../media/image36.jpeg"/><Relationship Id="rId4" Type="http://schemas.openxmlformats.org/officeDocument/2006/relationships/image" Target="../media/image21.gif"/><Relationship Id="rId9" Type="http://schemas.openxmlformats.org/officeDocument/2006/relationships/image" Target="../media/image26.gif"/><Relationship Id="rId14" Type="http://schemas.openxmlformats.org/officeDocument/2006/relationships/image" Target="../media/image31.png"/><Relationship Id="rId22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28.gif"/><Relationship Id="rId7" Type="http://schemas.openxmlformats.org/officeDocument/2006/relationships/image" Target="../media/image26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jpe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emf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587974"/>
            <a:ext cx="9144000" cy="584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2019г., г. ОДЕССА, УКРАИНА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68016" y="1964314"/>
            <a:ext cx="6472336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Цифровизация транспортно-логистических операций и деловой практики в международной торговле. </a:t>
            </a:r>
            <a:endParaRPr lang="en-US" sz="28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Цифровые транспортные коридоры.</a:t>
            </a:r>
            <a:endParaRPr lang="ru-RU" sz="28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021813"/>
            <a:ext cx="91440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АЛЕКСАНДР </a:t>
            </a:r>
            <a:r>
              <a:rPr lang="ru-RU" dirty="0" smtClean="0">
                <a:solidFill>
                  <a:srgbClr val="0070C0"/>
                </a:solidFill>
              </a:rPr>
              <a:t>ФЕДОРОВ / ГАЛИНА РОЙЗИНА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6512" y="485770"/>
            <a:ext cx="666974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XIX Международная </a:t>
            </a:r>
            <a:r>
              <a:rPr lang="ru-RU" sz="2000" b="1" dirty="0" smtClean="0">
                <a:solidFill>
                  <a:srgbClr val="002060"/>
                </a:solidFill>
              </a:rPr>
              <a:t>конференция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«Международные автомобильные </a:t>
            </a:r>
            <a:r>
              <a:rPr lang="ru-RU" sz="2000" b="1" dirty="0" smtClean="0">
                <a:solidFill>
                  <a:srgbClr val="002060"/>
                </a:solidFill>
              </a:rPr>
              <a:t>перевозки – проблемы, пути их решения </a:t>
            </a:r>
            <a:r>
              <a:rPr lang="ru-RU" sz="2000" b="1" dirty="0" smtClean="0">
                <a:solidFill>
                  <a:srgbClr val="002060"/>
                </a:solidFill>
              </a:rPr>
              <a:t>и </a:t>
            </a:r>
            <a:r>
              <a:rPr lang="ru-RU" sz="2000" b="1" dirty="0" smtClean="0">
                <a:solidFill>
                  <a:srgbClr val="002060"/>
                </a:solidFill>
              </a:rPr>
              <a:t>перспективы развития»</a:t>
            </a: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48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2175" y="1203598"/>
            <a:ext cx="8136904" cy="2492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контексте данной темы следует принимать во внимание новизну (по крайней мере для Украины) понятия «цифровые транспортные коридоры» и его созвучность с более привычными понятиями «транспортные коридоры», «международные транспортные коридоры».</a:t>
            </a:r>
            <a:endParaRPr lang="ru-RU" sz="2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2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2" y="555526"/>
            <a:ext cx="8136904" cy="42473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«Считать создание транспортных коридоров и вхождение их в международную транспортную систему приоритетным общегосударственным направлением развития транспортно-дорожного комплекса»</a:t>
            </a:r>
          </a:p>
          <a:p>
            <a:pPr algn="just"/>
            <a:r>
              <a:rPr lang="en-US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1 постановления КМУ от 30.10.96 № 1324</a:t>
            </a:r>
            <a:r>
              <a:rPr lang="en-US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 – Утвержден План первоочередных мероприятий по созданию национальной сети международных транспортных коридоров в Украине;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1997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 – Утверждена Концепция создания и функционирования национальной сети международных транспортных коридоров в Украине;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1998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 – Утверждена Программа создания и функционирования национальной сети международных транспортных коридоров в Украине;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Программа развития национальной сети международных транспортных коридоров в Украине на 2006-2010 годы</a:t>
            </a:r>
          </a:p>
          <a:p>
            <a:pPr algn="just"/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новые вызовы…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67125"/>
            <a:ext cx="9161252" cy="367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Транспортные коридоры, международные транспортные коридоры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05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2" y="555526"/>
            <a:ext cx="8136904" cy="42780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реализации мер по трансформации деловой и регуляторной среды нужно принимать во внимание, что за 20 лет работы над построением «международных транспортных коридоров»  у Украины существует и опыт (</a:t>
            </a: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воплощенный либо не воплощенный в практическую плоскость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работы над элементами, которые сегодня можно считать элементами «цифровых транспортных коридоров».</a:t>
            </a:r>
          </a:p>
          <a:p>
            <a:pPr algn="just">
              <a:spcBef>
                <a:spcPts val="600"/>
              </a:spcBef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ранний пример, Программа создания и функционирования национальной сети международных транспортных коридоров в Украине (постановление КМУ от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20.03.98 № 346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содержит такие пункты плана как: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«Подготовить Правила регулирования взаимоотношений между участниками транспортного процесса на терминалах и в морских транспортных узлах».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Концепцию создания и развития информационной системы транспортных коридоров на базе вычислительных сетей видов транспорта и дорожного комплекса».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167125"/>
            <a:ext cx="91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Предпосылки для создания благоприятной среды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2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717771" y="1707655"/>
            <a:ext cx="3652319" cy="29536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875">
            <a:solidFill>
              <a:srgbClr val="92D050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PF BeauSans Pro" pitchFamily="2" charset="0"/>
                <a:cs typeface="Arial" charset="0"/>
              </a:rPr>
              <a:t>Устранение 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PF BeauSans Pro" pitchFamily="2" charset="0"/>
                <a:cs typeface="Arial" charset="0"/>
              </a:rPr>
              <a:t>трансграничных         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PF BeauSans Pro" pitchFamily="2" charset="0"/>
                <a:cs typeface="Arial" charset="0"/>
              </a:rPr>
              <a:t>препятствий на пути 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PF BeauSans Pro" pitchFamily="2" charset="0"/>
                <a:cs typeface="Arial" charset="0"/>
              </a:rPr>
              <a:t>интермодальных</a:t>
            </a:r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  <a:latin typeface="PF BeauSans Pro" pitchFamily="2" charset="0"/>
                <a:cs typeface="Arial" charset="0"/>
              </a:rPr>
              <a:t> 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PF BeauSans Pro" pitchFamily="2" charset="0"/>
                <a:cs typeface="Arial" charset="0"/>
              </a:rPr>
              <a:t>перевозок</a:t>
            </a:r>
            <a:endParaRPr lang="en-US" sz="16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44119" y="915566"/>
            <a:ext cx="6846825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PF BeauSans Pro" pitchFamily="2" charset="0"/>
                <a:cs typeface="Arial" charset="0"/>
              </a:rPr>
              <a:t>Создание благоприятных условий для международной транспортировки грузов через территорию </a:t>
            </a:r>
            <a:r>
              <a:rPr lang="ru-RU" dirty="0" smtClean="0">
                <a:latin typeface="PF BeauSans Pro" pitchFamily="2" charset="0"/>
                <a:cs typeface="Arial" charset="0"/>
              </a:rPr>
              <a:t>Украины</a:t>
            </a:r>
            <a:endParaRPr lang="en-US" dirty="0">
              <a:latin typeface="PF BeauSans Pro" pitchFamily="2" charset="0"/>
              <a:cs typeface="Arial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2555776" y="1437624"/>
            <a:ext cx="0" cy="2700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6804248" y="1437624"/>
            <a:ext cx="0" cy="2700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5004051" y="1707655"/>
            <a:ext cx="3652319" cy="2953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accent6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PF BeauSans Pro" pitchFamily="2" charset="0"/>
                <a:cs typeface="Arial" charset="0"/>
              </a:rPr>
              <a:t>Внедрение наиболее эффективной практики интермодальных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PF BeauSans Pro" pitchFamily="2" charset="0"/>
                <a:cs typeface="Arial" charset="0"/>
              </a:rPr>
              <a:t>перевозок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PF BeauSans Pro" pitchFamily="2" charset="0"/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3608" y="167125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Предпосылки для создания благоприятной среды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18626" y="2409733"/>
            <a:ext cx="3833694" cy="16086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6"/>
          </a:lnRef>
          <a:fillRef idx="1002">
            <a:schemeClr val="lt2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dk1"/>
                </a:solidFill>
                <a:latin typeface="PF BeauSans Pro" pitchFamily="2" charset="0"/>
                <a:cs typeface="Arial" charset="0"/>
              </a:rPr>
              <a:t>Совершенствование действующего участка маршрута</a:t>
            </a:r>
            <a:r>
              <a:rPr lang="en-US" sz="1400" b="1" dirty="0">
                <a:solidFill>
                  <a:schemeClr val="dk1"/>
                </a:solidFill>
                <a:latin typeface="PF BeauSans Pro" pitchFamily="2" charset="0"/>
                <a:cs typeface="Arial" charset="0"/>
              </a:rPr>
              <a:t> </a:t>
            </a:r>
            <a:r>
              <a:rPr lang="ru-RU" sz="1400" b="1" dirty="0">
                <a:solidFill>
                  <a:schemeClr val="dk1"/>
                </a:solidFill>
                <a:latin typeface="PF BeauSans Pro" pitchFamily="2" charset="0"/>
                <a:cs typeface="Arial" charset="0"/>
              </a:rPr>
              <a:t>(поезд «Викинг</a:t>
            </a:r>
            <a:r>
              <a:rPr lang="ru-RU" sz="1400" b="1" dirty="0" smtClean="0">
                <a:solidFill>
                  <a:schemeClr val="dk1"/>
                </a:solidFill>
                <a:latin typeface="PF BeauSans Pro" pitchFamily="2" charset="0"/>
                <a:cs typeface="Arial" charset="0"/>
              </a:rPr>
              <a:t>»)</a:t>
            </a:r>
            <a:endParaRPr lang="en-US" sz="1400" b="1" dirty="0">
              <a:solidFill>
                <a:schemeClr val="dk1"/>
              </a:solidFill>
              <a:latin typeface="PF BeauSans Pro" pitchFamily="2" charset="0"/>
              <a:cs typeface="Arial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907704" y="2961334"/>
            <a:ext cx="3833694" cy="16086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6"/>
          </a:lnRef>
          <a:fillRef idx="1002">
            <a:schemeClr val="lt2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dk1"/>
                </a:solidFill>
                <a:latin typeface="PF BeauSans Pro" pitchFamily="2" charset="0"/>
                <a:cs typeface="Arial" charset="0"/>
              </a:rPr>
              <a:t>Применение опыта реализации проекта «Единое окно – локальное решение»</a:t>
            </a:r>
            <a:endParaRPr lang="ru-RU" sz="1400" b="1" dirty="0">
              <a:solidFill>
                <a:schemeClr val="dk1"/>
              </a:solidFill>
              <a:latin typeface="PF BeauSans Pro" pitchFamily="2" charset="0"/>
              <a:cs typeface="Arial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825906" y="3026687"/>
            <a:ext cx="3713891" cy="991683"/>
          </a:xfrm>
          <a:prstGeom prst="roundRect">
            <a:avLst>
              <a:gd name="adj" fmla="val 27778"/>
            </a:avLst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solidFill>
              <a:schemeClr val="bg1">
                <a:lumMod val="65000"/>
              </a:schemeClr>
            </a:solidFill>
          </a:ln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400" dirty="0" smtClean="0">
                <a:solidFill>
                  <a:schemeClr val="dk1"/>
                </a:solidFill>
                <a:latin typeface="PF BeauSans Pro" pitchFamily="2" charset="0"/>
                <a:cs typeface="Arial" charset="0"/>
              </a:rPr>
              <a:t>Законодательство</a:t>
            </a:r>
            <a:endParaRPr lang="ru-RU" sz="1400" dirty="0">
              <a:solidFill>
                <a:schemeClr val="dk1"/>
              </a:solidFill>
              <a:latin typeface="PF BeauSans Pro" pitchFamily="2" charset="0"/>
              <a:cs typeface="Arial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065512" y="3363863"/>
            <a:ext cx="3234680" cy="384538"/>
          </a:xfrm>
          <a:prstGeom prst="roundRect">
            <a:avLst>
              <a:gd name="adj" fmla="val 27778"/>
            </a:avLst>
          </a:prstGeom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400" dirty="0" smtClean="0">
                <a:solidFill>
                  <a:schemeClr val="dk1"/>
                </a:solidFill>
                <a:latin typeface="PF BeauSans Pro" pitchFamily="2" charset="0"/>
                <a:cs typeface="Arial" charset="0"/>
              </a:rPr>
              <a:t>Информация</a:t>
            </a:r>
            <a:endParaRPr lang="en-US" sz="1400" dirty="0">
              <a:solidFill>
                <a:schemeClr val="dk1"/>
              </a:solidFill>
              <a:latin typeface="PF BeauSans Pro" pitchFamily="2" charset="0"/>
              <a:cs typeface="Arial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359838" y="3651870"/>
            <a:ext cx="2635664" cy="346084"/>
          </a:xfrm>
          <a:prstGeom prst="roundRect">
            <a:avLst>
              <a:gd name="adj" fmla="val 27778"/>
            </a:avLst>
          </a:prstGeom>
          <a:gradFill>
            <a:gsLst>
              <a:gs pos="0">
                <a:schemeClr val="accent6">
                  <a:shade val="51000"/>
                  <a:satMod val="130000"/>
                  <a:alpha val="30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  <a:effectLst/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Деловые процессы</a:t>
            </a:r>
            <a:endParaRPr lang="en-US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462858" y="495654"/>
            <a:ext cx="8429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опыта функционирования имеющихся в Украине прототипов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10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7" grpId="0" animBg="1"/>
      <p:bldP spid="17" grpId="0" animBg="1"/>
      <p:bldP spid="31" grpId="0" animBg="1"/>
      <p:bldP spid="18" grpId="0" animBg="1"/>
      <p:bldP spid="19" grpId="0" animBg="1"/>
      <p:bldP spid="20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2" y="555526"/>
            <a:ext cx="8136904" cy="44781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Раздел 1.3 Декларации министров Восточного партнерства по вопросам цифровой экономики, 11 июня 2015 года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700" b="1" dirty="0">
                <a:latin typeface="Times New Roman" pitchFamily="18" charset="0"/>
                <a:cs typeface="Times New Roman" pitchFamily="18" charset="0"/>
              </a:rPr>
              <a:t> “</a:t>
            </a:r>
            <a:r>
              <a:rPr lang="ru-RU" sz="17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Участники признают важность современной, высокопроизводительной транспортно-логистической инфраструктуры наряду с ИКТ инфраструктурой для эффективной трансграничной электронной коммерции и электронной торговли в рамках Восточного партнерства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Они отмечают, что программа по транспорту CEF и базовая сеть </a:t>
            </a:r>
            <a:r>
              <a:rPr lang="ru-RU" sz="1700" b="1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мультимодальных</a:t>
            </a:r>
            <a:r>
              <a:rPr lang="en-US" sz="17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ru-RU" sz="17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перевозок TEN-T, в том числе девять основных транспортных коридоров, обеспечивают развитие необходимой европейской транспортной инфраструктуры</a:t>
            </a:r>
            <a:r>
              <a:rPr lang="en-US" sz="17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Они подчеркивают необходимость трансграничных связей транспортной инфраструктуры и связей транспортного коридора между ЕС и странами-партнерами, а также </a:t>
            </a:r>
            <a:r>
              <a:rPr lang="ru-RU" sz="17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мультимодальных</a:t>
            </a:r>
            <a:r>
              <a:rPr lang="ru-RU" sz="1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платформ электронной логистики. Такие платформы обеспечат набор комплексных услуг с добавленной стоимостью для основных игроков цепи поставок, способствующего развитию Общеевропейской цифровых транспортных коридоров между ЕС и странами-партнерами».</a:t>
            </a:r>
            <a:endParaRPr lang="ru-RU" sz="17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67125"/>
            <a:ext cx="91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ЦИФРОВЫЕ ТРАНСПОРТНЫЕ КОРИДОРЫ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47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2175" y="1203598"/>
            <a:ext cx="8136904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Цифровой транспортный коридор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рассматривается как распределенная по странам Восточного партнерства гетерогенная система сбора, обработки и консолидации информации о грузе и товаросопроводительных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всех этапах его движения и технологических операций с сопутствующими сервисами.</a:t>
            </a:r>
          </a:p>
          <a:p>
            <a:pPr algn="r"/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Цифрового Транспортного Коридора (в рамках сотрудничества ЕС со странами Восточного партнерства), 2016 год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67125"/>
            <a:ext cx="91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ЦИФРОВЫЕ ТРАНСПОРТНЫЕ КОРИДОРЫ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97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763688" y="951570"/>
            <a:ext cx="5616624" cy="2754306"/>
            <a:chOff x="1763688" y="951570"/>
            <a:chExt cx="5616624" cy="2754306"/>
          </a:xfrm>
        </p:grpSpPr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23728" y="1113588"/>
              <a:ext cx="4914900" cy="464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81622" y="2014240"/>
              <a:ext cx="1238250" cy="1421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05758" y="2014240"/>
              <a:ext cx="1238250" cy="1421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29897" y="2021384"/>
              <a:ext cx="1247775" cy="1414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854030" y="2014240"/>
              <a:ext cx="1238250" cy="1421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123731" y="1582193"/>
              <a:ext cx="492442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Скругленный прямоугольник 28"/>
            <p:cNvSpPr/>
            <p:nvPr/>
          </p:nvSpPr>
          <p:spPr>
            <a:xfrm>
              <a:off x="1763688" y="951570"/>
              <a:ext cx="5616624" cy="2754306"/>
            </a:xfrm>
            <a:prstGeom prst="roundRect">
              <a:avLst>
                <a:gd name="adj" fmla="val 13045"/>
              </a:avLst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cxnSp>
        <p:nvCxnSpPr>
          <p:cNvPr id="30" name="Прямая соединительная линия 29"/>
          <p:cNvCxnSpPr/>
          <p:nvPr/>
        </p:nvCxnSpPr>
        <p:spPr>
          <a:xfrm flipH="1">
            <a:off x="1259632" y="3651870"/>
            <a:ext cx="720080" cy="540060"/>
          </a:xfrm>
          <a:prstGeom prst="line">
            <a:avLst/>
          </a:prstGeom>
          <a:noFill/>
          <a:ln>
            <a:solidFill>
              <a:srgbClr val="00B05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107504" y="4245936"/>
            <a:ext cx="2376264" cy="276318"/>
          </a:xfrm>
          <a:prstGeom prst="roundRect">
            <a:avLst>
              <a:gd name="adj" fmla="val 1304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Национальная среда</a:t>
            </a:r>
            <a:endParaRPr lang="ru-RU" dirty="0">
              <a:solidFill>
                <a:srgbClr val="00B050"/>
              </a:solidFill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3635896" y="2571750"/>
            <a:ext cx="504056" cy="1620180"/>
          </a:xfrm>
          <a:prstGeom prst="line">
            <a:avLst/>
          </a:prstGeom>
          <a:noFill/>
          <a:ln>
            <a:solidFill>
              <a:schemeClr val="accent6">
                <a:lumMod val="75000"/>
              </a:schemeClr>
            </a:solidFill>
            <a:headEnd type="oval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4139952" y="2625756"/>
            <a:ext cx="720080" cy="1566174"/>
          </a:xfrm>
          <a:prstGeom prst="line">
            <a:avLst/>
          </a:prstGeom>
          <a:noFill/>
          <a:ln>
            <a:solidFill>
              <a:schemeClr val="accent6">
                <a:lumMod val="75000"/>
              </a:schemeClr>
            </a:solidFill>
            <a:headEnd type="oval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Скругленный прямоугольник 33"/>
          <p:cNvSpPr/>
          <p:nvPr/>
        </p:nvSpPr>
        <p:spPr>
          <a:xfrm>
            <a:off x="2915816" y="4245936"/>
            <a:ext cx="2376264" cy="276318"/>
          </a:xfrm>
          <a:prstGeom prst="roundRect">
            <a:avLst>
              <a:gd name="adj" fmla="val 1304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eLogistics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3131840" y="2139702"/>
            <a:ext cx="4176464" cy="2052228"/>
          </a:xfrm>
          <a:prstGeom prst="line">
            <a:avLst/>
          </a:prstGeom>
          <a:noFill/>
          <a:ln>
            <a:solidFill>
              <a:schemeClr val="accent1">
                <a:lumMod val="75000"/>
              </a:schemeClr>
            </a:solidFill>
            <a:headEnd type="oval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796136" y="2247714"/>
            <a:ext cx="1512168" cy="1944216"/>
          </a:xfrm>
          <a:prstGeom prst="line">
            <a:avLst/>
          </a:prstGeom>
          <a:noFill/>
          <a:ln>
            <a:solidFill>
              <a:schemeClr val="accent1">
                <a:lumMod val="75000"/>
              </a:schemeClr>
            </a:solidFill>
            <a:headEnd type="oval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6084168" y="4245936"/>
            <a:ext cx="2376264" cy="276318"/>
          </a:xfrm>
          <a:prstGeom prst="roundRect">
            <a:avLst>
              <a:gd name="adj" fmla="val 1304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eTrade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5796136" y="2463738"/>
            <a:ext cx="1512168" cy="1728192"/>
          </a:xfrm>
          <a:prstGeom prst="line">
            <a:avLst/>
          </a:prstGeom>
          <a:noFill/>
          <a:ln>
            <a:solidFill>
              <a:schemeClr val="accent1">
                <a:lumMod val="75000"/>
              </a:schemeClr>
            </a:solidFill>
            <a:headEnd type="oval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5796136" y="2787774"/>
            <a:ext cx="1512168" cy="1404156"/>
          </a:xfrm>
          <a:prstGeom prst="line">
            <a:avLst/>
          </a:prstGeom>
          <a:noFill/>
          <a:ln>
            <a:solidFill>
              <a:schemeClr val="accent1">
                <a:lumMod val="75000"/>
              </a:schemeClr>
            </a:solidFill>
            <a:headEnd type="oval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796136" y="3057804"/>
            <a:ext cx="1512168" cy="1134126"/>
          </a:xfrm>
          <a:prstGeom prst="line">
            <a:avLst/>
          </a:prstGeom>
          <a:noFill/>
          <a:ln>
            <a:solidFill>
              <a:schemeClr val="accent1">
                <a:lumMod val="75000"/>
              </a:schemeClr>
            </a:solidFill>
            <a:headEnd type="oval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948264" y="2517744"/>
            <a:ext cx="360040" cy="1674186"/>
          </a:xfrm>
          <a:prstGeom prst="line">
            <a:avLst/>
          </a:prstGeom>
          <a:noFill/>
          <a:ln>
            <a:solidFill>
              <a:schemeClr val="accent1">
                <a:lumMod val="75000"/>
              </a:schemeClr>
            </a:solidFill>
            <a:headEnd type="oval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TextBox 22"/>
          <p:cNvSpPr txBox="1"/>
          <p:nvPr/>
        </p:nvSpPr>
        <p:spPr>
          <a:xfrm>
            <a:off x="1" y="167125"/>
            <a:ext cx="91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исследования в рамках мероприятий региональной сети Восточного партнерства "EU4Digital: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rade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(2017 год)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2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3"/>
          <p:cNvGrpSpPr/>
          <p:nvPr/>
        </p:nvGrpSpPr>
        <p:grpSpPr>
          <a:xfrm>
            <a:off x="5076056" y="2357482"/>
            <a:ext cx="504056" cy="1026114"/>
            <a:chOff x="5004048" y="2492896"/>
            <a:chExt cx="504056" cy="1368152"/>
          </a:xfrm>
        </p:grpSpPr>
        <p:sp>
          <p:nvSpPr>
            <p:cNvPr id="21" name="Прямоугольник 20"/>
            <p:cNvSpPr/>
            <p:nvPr/>
          </p:nvSpPr>
          <p:spPr>
            <a:xfrm rot="16200000">
              <a:off x="4572000" y="2924944"/>
              <a:ext cx="1368152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B2G</a:t>
              </a:r>
              <a:endParaRPr lang="ru-RU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Прямая со стрелкой 21"/>
            <p:cNvCxnSpPr/>
            <p:nvPr/>
          </p:nvCxnSpPr>
          <p:spPr>
            <a:xfrm rot="16200000">
              <a:off x="4355976" y="3212976"/>
              <a:ext cx="129614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 rot="16200000">
              <a:off x="4860032" y="3212976"/>
              <a:ext cx="129614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129736"/>
            <a:ext cx="4914900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53630" y="2070002"/>
            <a:ext cx="1238250" cy="1421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77766" y="2070002"/>
            <a:ext cx="1238250" cy="1421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01905" y="2077146"/>
            <a:ext cx="1247775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6038" y="2070002"/>
            <a:ext cx="1238250" cy="1421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95739" y="1637955"/>
            <a:ext cx="49244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Группа 18"/>
          <p:cNvGrpSpPr/>
          <p:nvPr/>
        </p:nvGrpSpPr>
        <p:grpSpPr>
          <a:xfrm>
            <a:off x="7380312" y="2492497"/>
            <a:ext cx="1368152" cy="378042"/>
            <a:chOff x="467544" y="2852936"/>
            <a:chExt cx="1368152" cy="504056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467544" y="2852936"/>
              <a:ext cx="1368152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B2B</a:t>
              </a:r>
              <a:endParaRPr lang="ru-RU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Прямая со стрелкой 14"/>
            <p:cNvCxnSpPr/>
            <p:nvPr/>
          </p:nvCxnSpPr>
          <p:spPr>
            <a:xfrm>
              <a:off x="467544" y="2852936"/>
              <a:ext cx="129614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>
              <a:off x="467544" y="3356992"/>
              <a:ext cx="129614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24"/>
          <p:cNvGrpSpPr/>
          <p:nvPr/>
        </p:nvGrpSpPr>
        <p:grpSpPr>
          <a:xfrm>
            <a:off x="6012160" y="3813888"/>
            <a:ext cx="1368152" cy="378042"/>
            <a:chOff x="467544" y="2852936"/>
            <a:chExt cx="1368152" cy="504056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467544" y="2852936"/>
              <a:ext cx="1368152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G2G</a:t>
              </a:r>
              <a:endParaRPr lang="ru-RU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Прямая со стрелкой 26"/>
            <p:cNvCxnSpPr/>
            <p:nvPr/>
          </p:nvCxnSpPr>
          <p:spPr>
            <a:xfrm>
              <a:off x="467544" y="2852936"/>
              <a:ext cx="129614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>
              <a:off x="467544" y="3356992"/>
              <a:ext cx="129614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Прямая со стрелкой 24"/>
          <p:cNvCxnSpPr/>
          <p:nvPr/>
        </p:nvCxnSpPr>
        <p:spPr>
          <a:xfrm>
            <a:off x="251520" y="2247714"/>
            <a:ext cx="144016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51520" y="197768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Товары</a:t>
            </a:r>
            <a:endParaRPr lang="ru-RU" sz="1600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251520" y="2625756"/>
            <a:ext cx="144016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51520" y="235572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Транспорт</a:t>
            </a:r>
            <a:endParaRPr lang="ru-RU" sz="1600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251520" y="3050835"/>
            <a:ext cx="144016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51520" y="2780805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Информация</a:t>
            </a:r>
            <a:endParaRPr lang="ru-RU" sz="1600" dirty="0"/>
          </a:p>
        </p:txBody>
      </p:sp>
      <p:cxnSp>
        <p:nvCxnSpPr>
          <p:cNvPr id="34" name="Прямая со стрелкой 33"/>
          <p:cNvCxnSpPr/>
          <p:nvPr/>
        </p:nvCxnSpPr>
        <p:spPr>
          <a:xfrm rot="16200000">
            <a:off x="71500" y="3813888"/>
            <a:ext cx="108012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16200000">
            <a:off x="-227275" y="391464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Условия</a:t>
            </a:r>
            <a:endParaRPr lang="ru-RU" sz="1600" dirty="0"/>
          </a:p>
        </p:txBody>
      </p:sp>
      <p:cxnSp>
        <p:nvCxnSpPr>
          <p:cNvPr id="36" name="Прямая со стрелкой 35"/>
          <p:cNvCxnSpPr/>
          <p:nvPr/>
        </p:nvCxnSpPr>
        <p:spPr>
          <a:xfrm rot="16200000">
            <a:off x="575556" y="3813888"/>
            <a:ext cx="108012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 rot="16200000">
            <a:off x="159772" y="3869634"/>
            <a:ext cx="1530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Формальности</a:t>
            </a:r>
            <a:endParaRPr lang="ru-RU" sz="1600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 rot="16200000">
            <a:off x="1079612" y="3813889"/>
            <a:ext cx="108012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 rot="16200000">
            <a:off x="636825" y="3842631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Меры контроля</a:t>
            </a:r>
            <a:endParaRPr lang="ru-RU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107504" y="3003798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 форме данных</a:t>
            </a:r>
            <a:endParaRPr lang="ru-RU" sz="1600" dirty="0"/>
          </a:p>
        </p:txBody>
      </p:sp>
      <p:sp>
        <p:nvSpPr>
          <p:cNvPr id="42" name="TextBox 41"/>
          <p:cNvSpPr txBox="1"/>
          <p:nvPr/>
        </p:nvSpPr>
        <p:spPr>
          <a:xfrm>
            <a:off x="1" y="167125"/>
            <a:ext cx="91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Упрощенное представление о месте цифрового транспортного коридора в торговой операции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2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5 -0.01991 L -0.00365 0.28472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1" grpId="0"/>
      <p:bldP spid="31" grpId="1"/>
      <p:bldP spid="33" grpId="0"/>
      <p:bldP spid="35" grpId="0"/>
      <p:bldP spid="37" grpId="0"/>
      <p:bldP spid="40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2175" y="1059582"/>
            <a:ext cx="8136904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Определены ряд плановых документов, имеющих потенциал в Украине для реализации исследуемых инициатив.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«План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 по имплементации Соглашения об ассоциации между Украиной, с одной стороны, и Европейским Союзом, Европейским Сообществом по атомной энергии и их государствами-членами, с другой стороны, на 2014-2017 годы» (утвержден Распоряжением КМУ от 17.09.14 № 847-р);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транспортная стратегия Украины на период до 2030 года»;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повестка дня Украины – 2020 (Цифровая повестка дня» - 2020). Концептуальные основы».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167125"/>
            <a:ext cx="91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 в рамках мероприятий региональной сети Восточного партнерства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«EU4Digital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Trade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13841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2175" y="1059582"/>
            <a:ext cx="8136904" cy="27392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общим препятствием для создания безбумажных процедур (как в области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eLogistics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и в области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eTrade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определена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непригодность имеющихся (и, как правило, воплощенных в законодательные нормы) деловых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 для адаптации к обращению информации в виде данных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defRPr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приемлемым путем преодоления таких препятствий для Украины видится корректировка некоторых плановых мер по реализации Соглашения об ассоциации между Украиной, с одной стороны, и Европейским Союзом, Европейским Сообществом по атомной энергии и их государствами-членами.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167125"/>
            <a:ext cx="91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Выявленные проблемы общего плана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и не нашли своего места для реализации.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35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2175" y="1059582"/>
            <a:ext cx="8136904" cy="3139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комплексного инновационного развития транспорта, в частности путем реализации государственной стратегии (целевого подхода) инновационной деятельности и развития и инвестиционных проектов в транспортной отрасли, предусмотрев при этом возможное создание Инновационного фонда транспорта, и взаимосвязь целей и ресурсов с помощью соответствующих планов и программ деятельности и развития: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цифровых транспортных коридоров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электронной логистики»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задач Национальной транспортной стратегии Украины на период до 2030 года (распоряжение КМУ от 30.05.18 № 430-р)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167125"/>
            <a:ext cx="91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ЦИФРОВЫЕ ТРАНСПОРТНЫЕ КОРИДОРЫ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Украине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6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141" y="2787774"/>
            <a:ext cx="4497355" cy="2300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42393"/>
            <a:ext cx="3528392" cy="1657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251520" y="2632602"/>
            <a:ext cx="3494732" cy="23222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1520" y="2632602"/>
            <a:ext cx="3494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Рекомендация № 1 ЕЭК ООН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Формуляр-образец ООН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-231318" y="3721142"/>
            <a:ext cx="1836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Сектор коммерческих сделок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6200000">
            <a:off x="694332" y="3613421"/>
            <a:ext cx="18362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Перевозки и связанные с ними услуги</a:t>
            </a:r>
            <a:endParaRPr lang="ru-RU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6200000">
            <a:off x="1558430" y="3721143"/>
            <a:ext cx="1836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 Официальный контроль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2422527" y="3828864"/>
            <a:ext cx="18362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Сектор платежей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115616" y="1390465"/>
            <a:ext cx="866440" cy="3510389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6" name="Прямоугольник 35"/>
          <p:cNvSpPr/>
          <p:nvPr/>
        </p:nvSpPr>
        <p:spPr>
          <a:xfrm>
            <a:off x="323528" y="3921900"/>
            <a:ext cx="8352928" cy="270030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1" name="Овальная выноска 40"/>
          <p:cNvSpPr/>
          <p:nvPr/>
        </p:nvSpPr>
        <p:spPr>
          <a:xfrm>
            <a:off x="5004049" y="742393"/>
            <a:ext cx="3528392" cy="990115"/>
          </a:xfrm>
          <a:prstGeom prst="wedgeEllipseCallout">
            <a:avLst>
              <a:gd name="adj1" fmla="val -19487"/>
              <a:gd name="adj2" fmla="val 1565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Инициирование работ по систематизации применяемых перевозочных документов для последующей их оцифровки</a:t>
            </a:r>
            <a:endParaRPr 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220072" y="4299942"/>
            <a:ext cx="1368152" cy="2160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FF0000"/>
                </a:solidFill>
              </a:rPr>
              <a:t>Деловые процессы</a:t>
            </a:r>
            <a:endParaRPr lang="ru-RU" sz="10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" y="167125"/>
            <a:ext cx="91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Способы преодоления имеющихся отставаний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/>
      <p:bldP spid="32" grpId="0"/>
      <p:bldP spid="33" grpId="0"/>
      <p:bldP spid="34" grpId="0"/>
      <p:bldP spid="35" grpId="0" animBg="1"/>
      <p:bldP spid="36" grpId="0" animBg="1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1376" y="2333276"/>
            <a:ext cx="7264977" cy="409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578717" y="2094800"/>
            <a:ext cx="7921625" cy="334075"/>
          </a:xfrm>
          <a:prstGeom prst="rect">
            <a:avLst/>
          </a:prstGeom>
          <a:solidFill>
            <a:srgbClr val="CD330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ru-RU" sz="19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Упрощение                  Гармонизация            Стандартизация</a:t>
            </a:r>
            <a:endParaRPr lang="en-US" sz="19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020455" y="201706"/>
            <a:ext cx="5100205" cy="13342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anchor="ctr"/>
          <a:lstStyle/>
          <a:p>
            <a:pPr algn="ctr">
              <a:defRPr/>
            </a:pPr>
            <a:r>
              <a:rPr lang="ru-RU" sz="19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УПРОЩЕНИЕ 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ПРОЦЕДУР ТОРГОВЛИ</a:t>
            </a:r>
          </a:p>
        </p:txBody>
      </p:sp>
      <p:sp>
        <p:nvSpPr>
          <p:cNvPr id="7" name="Стрелка вниз 6"/>
          <p:cNvSpPr/>
          <p:nvPr/>
        </p:nvSpPr>
        <p:spPr>
          <a:xfrm rot="1611850">
            <a:off x="1952625" y="1264864"/>
            <a:ext cx="523875" cy="87405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296353" y="1583182"/>
            <a:ext cx="523875" cy="516871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20379414">
            <a:off x="5999308" y="1380425"/>
            <a:ext cx="522432" cy="70492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760850"/>
            <a:ext cx="2520280" cy="2193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anchor="ctr"/>
          <a:lstStyle/>
          <a:p>
            <a:pPr algn="ctr" fontAlgn="b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Процесс устранения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всех ненужных </a:t>
            </a: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t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элементов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дублирований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t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формальностях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 fontAlgn="b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процессах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процедурах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131840" y="2760849"/>
            <a:ext cx="2664295" cy="224082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anchor="ctr"/>
          <a:lstStyle/>
          <a:p>
            <a:pPr algn="ctr" fontAlgn="b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Приведение национальных</a:t>
            </a:r>
            <a:endParaRPr lang="en-US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процедур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операций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en-US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документов в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соответствие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en-US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международными конвенциями</a:t>
            </a:r>
            <a:r>
              <a:rPr lang="en-US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 fontAlgn="t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стандартами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практикой</a:t>
            </a:r>
            <a:endParaRPr lang="en-US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77240" y="2760850"/>
            <a:ext cx="2815240" cy="2193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anchor="ctr"/>
          <a:lstStyle/>
          <a:p>
            <a:pPr algn="ctr" fontAlgn="b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Процесс разработки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согласованных на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t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международном уровне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форматов для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практики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t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процедур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документов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t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информации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2175" y="770326"/>
            <a:ext cx="8136904" cy="40924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4625" indent="-155575">
              <a:spcBef>
                <a:spcPts val="481"/>
              </a:spcBef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Рекомендация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Формуляр-образец ООН для внешнеторговых документов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(ISO 6422)</a:t>
            </a:r>
          </a:p>
          <a:p>
            <a:pPr marL="174625" indent="-155575">
              <a:spcBef>
                <a:spcPts val="481"/>
              </a:spcBef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Рекомендация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6 -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Формуляр-образец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унифицированного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международной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торговли в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целях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интеграции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фактурирования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indent="-155575">
              <a:spcBef>
                <a:spcPts val="481"/>
              </a:spcBef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Рекомендация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упрощению процедур международной торговли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indent="-155575">
              <a:lnSpc>
                <a:spcPts val="3019"/>
              </a:lnSpc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Рекомендация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 ЭДИФАКТ ООН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(ISO 9735)</a:t>
            </a:r>
          </a:p>
          <a:p>
            <a:pPr marL="174625" indent="-155575">
              <a:lnSpc>
                <a:spcPts val="2134"/>
              </a:lnSpc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Рекомендация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международных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перевозках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опасных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грузов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indent="-174625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Рекомендация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12 -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упрощению процедур, касающихся морских транспортных документов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indent="-155575">
              <a:lnSpc>
                <a:spcPts val="2134"/>
              </a:lnSpc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Рекомендация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Формуляр-образец стандартной транспортной инструкции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indent="-155575">
              <a:lnSpc>
                <a:spcPts val="1867"/>
              </a:lnSpc>
              <a:spcAft>
                <a:spcPts val="953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Списки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кодов, такие как Рекомендация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 –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ЛОКОД ООН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418"/>
              </a:lnSpc>
              <a:defRPr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из них являются Стандартами ISO и охвачены переговорами ВТО по упрощению процедур торговли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167125"/>
            <a:ext cx="91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Рекомендации по упрощению процедур торговли</a:t>
            </a:r>
          </a:p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 (более 40 Рекомендаций)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73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2175" y="1347614"/>
            <a:ext cx="4275849" cy="23493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06101" indent="-285750">
              <a:lnSpc>
                <a:spcPts val="1983"/>
              </a:lnSpc>
              <a:spcAft>
                <a:spcPts val="841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Одобрен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Киотской конвенции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ВТамО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Соглашении  ВТО по УПТ</a:t>
            </a:r>
          </a:p>
          <a:p>
            <a:pPr marL="306101" indent="-285750">
              <a:lnSpc>
                <a:spcPts val="1983"/>
              </a:lnSpc>
              <a:spcAft>
                <a:spcPts val="841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основой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торговой документации, в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единого административного документа ЕС (ЕАД/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06101" indent="-285750">
              <a:lnSpc>
                <a:spcPts val="1983"/>
              </a:lnSpc>
              <a:spcAft>
                <a:spcPts val="841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Одобрен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ключевыми международными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организациями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167125"/>
            <a:ext cx="91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ФОРМУЛЯР-ОБРАЗЕЦ ООН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555526"/>
            <a:ext cx="3349423" cy="4451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5420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97684" y="561805"/>
            <a:ext cx="622049" cy="862534"/>
            <a:chOff x="432" y="960"/>
            <a:chExt cx="1029" cy="1290"/>
          </a:xfrm>
        </p:grpSpPr>
        <p:sp>
          <p:nvSpPr>
            <p:cNvPr id="26" name="Rectangle 4"/>
            <p:cNvSpPr>
              <a:spLocks noChangeArrowheads="1"/>
            </p:cNvSpPr>
            <p:nvPr/>
          </p:nvSpPr>
          <p:spPr bwMode="auto">
            <a:xfrm>
              <a:off x="432" y="960"/>
              <a:ext cx="729" cy="1002"/>
            </a:xfrm>
            <a:prstGeom prst="rect">
              <a:avLst/>
            </a:prstGeom>
            <a:solidFill>
              <a:srgbClr val="66FF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27" name="Line 5"/>
            <p:cNvSpPr>
              <a:spLocks noChangeShapeType="1"/>
            </p:cNvSpPr>
            <p:nvPr/>
          </p:nvSpPr>
          <p:spPr bwMode="auto">
            <a:xfrm>
              <a:off x="441" y="1276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Line 6"/>
            <p:cNvSpPr>
              <a:spLocks noChangeShapeType="1"/>
            </p:cNvSpPr>
            <p:nvPr/>
          </p:nvSpPr>
          <p:spPr bwMode="auto">
            <a:xfrm>
              <a:off x="798" y="969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Line 7"/>
            <p:cNvSpPr>
              <a:spLocks noChangeShapeType="1"/>
            </p:cNvSpPr>
            <p:nvPr/>
          </p:nvSpPr>
          <p:spPr bwMode="auto">
            <a:xfrm>
              <a:off x="441" y="1768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Line 8"/>
            <p:cNvSpPr>
              <a:spLocks noChangeShapeType="1"/>
            </p:cNvSpPr>
            <p:nvPr/>
          </p:nvSpPr>
          <p:spPr bwMode="auto">
            <a:xfrm>
              <a:off x="463" y="1091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Line 9"/>
            <p:cNvSpPr>
              <a:spLocks noChangeShapeType="1"/>
            </p:cNvSpPr>
            <p:nvPr/>
          </p:nvSpPr>
          <p:spPr bwMode="auto">
            <a:xfrm>
              <a:off x="482" y="1194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Line 10"/>
            <p:cNvSpPr>
              <a:spLocks noChangeShapeType="1"/>
            </p:cNvSpPr>
            <p:nvPr/>
          </p:nvSpPr>
          <p:spPr bwMode="auto">
            <a:xfrm>
              <a:off x="525" y="1379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Line 11"/>
            <p:cNvSpPr>
              <a:spLocks noChangeShapeType="1"/>
            </p:cNvSpPr>
            <p:nvPr/>
          </p:nvSpPr>
          <p:spPr bwMode="auto">
            <a:xfrm>
              <a:off x="587" y="1585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Line 12"/>
            <p:cNvSpPr>
              <a:spLocks noChangeShapeType="1"/>
            </p:cNvSpPr>
            <p:nvPr/>
          </p:nvSpPr>
          <p:spPr bwMode="auto">
            <a:xfrm>
              <a:off x="547" y="1504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Line 13"/>
            <p:cNvSpPr>
              <a:spLocks noChangeShapeType="1"/>
            </p:cNvSpPr>
            <p:nvPr/>
          </p:nvSpPr>
          <p:spPr bwMode="auto">
            <a:xfrm>
              <a:off x="714" y="1686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Line 14"/>
            <p:cNvSpPr>
              <a:spLocks noChangeShapeType="1"/>
            </p:cNvSpPr>
            <p:nvPr/>
          </p:nvSpPr>
          <p:spPr bwMode="auto">
            <a:xfrm>
              <a:off x="984" y="1913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Line 15"/>
            <p:cNvSpPr>
              <a:spLocks noChangeShapeType="1"/>
            </p:cNvSpPr>
            <p:nvPr/>
          </p:nvSpPr>
          <p:spPr bwMode="auto">
            <a:xfrm>
              <a:off x="525" y="1871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Line 16"/>
            <p:cNvSpPr>
              <a:spLocks noChangeShapeType="1"/>
            </p:cNvSpPr>
            <p:nvPr/>
          </p:nvSpPr>
          <p:spPr bwMode="auto">
            <a:xfrm>
              <a:off x="944" y="1194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Line 17"/>
            <p:cNvSpPr>
              <a:spLocks noChangeShapeType="1"/>
            </p:cNvSpPr>
            <p:nvPr/>
          </p:nvSpPr>
          <p:spPr bwMode="auto">
            <a:xfrm>
              <a:off x="860" y="1072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Rectangle 18"/>
            <p:cNvSpPr>
              <a:spLocks noChangeArrowheads="1"/>
            </p:cNvSpPr>
            <p:nvPr/>
          </p:nvSpPr>
          <p:spPr bwMode="auto">
            <a:xfrm>
              <a:off x="528" y="1056"/>
              <a:ext cx="729" cy="1002"/>
            </a:xfrm>
            <a:prstGeom prst="rect">
              <a:avLst/>
            </a:prstGeom>
            <a:solidFill>
              <a:srgbClr val="66FF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41" name="Line 19"/>
            <p:cNvSpPr>
              <a:spLocks noChangeShapeType="1"/>
            </p:cNvSpPr>
            <p:nvPr/>
          </p:nvSpPr>
          <p:spPr bwMode="auto">
            <a:xfrm>
              <a:off x="537" y="1372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>
              <a:off x="894" y="1065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Line 21"/>
            <p:cNvSpPr>
              <a:spLocks noChangeShapeType="1"/>
            </p:cNvSpPr>
            <p:nvPr/>
          </p:nvSpPr>
          <p:spPr bwMode="auto">
            <a:xfrm>
              <a:off x="537" y="1864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Line 22"/>
            <p:cNvSpPr>
              <a:spLocks noChangeShapeType="1"/>
            </p:cNvSpPr>
            <p:nvPr/>
          </p:nvSpPr>
          <p:spPr bwMode="auto">
            <a:xfrm>
              <a:off x="559" y="1187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Line 23"/>
            <p:cNvSpPr>
              <a:spLocks noChangeShapeType="1"/>
            </p:cNvSpPr>
            <p:nvPr/>
          </p:nvSpPr>
          <p:spPr bwMode="auto">
            <a:xfrm>
              <a:off x="578" y="1290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Line 24"/>
            <p:cNvSpPr>
              <a:spLocks noChangeShapeType="1"/>
            </p:cNvSpPr>
            <p:nvPr/>
          </p:nvSpPr>
          <p:spPr bwMode="auto">
            <a:xfrm>
              <a:off x="621" y="1475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Line 25"/>
            <p:cNvSpPr>
              <a:spLocks noChangeShapeType="1"/>
            </p:cNvSpPr>
            <p:nvPr/>
          </p:nvSpPr>
          <p:spPr bwMode="auto">
            <a:xfrm>
              <a:off x="683" y="1681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Line 26"/>
            <p:cNvSpPr>
              <a:spLocks noChangeShapeType="1"/>
            </p:cNvSpPr>
            <p:nvPr/>
          </p:nvSpPr>
          <p:spPr bwMode="auto">
            <a:xfrm>
              <a:off x="643" y="1600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Line 27"/>
            <p:cNvSpPr>
              <a:spLocks noChangeShapeType="1"/>
            </p:cNvSpPr>
            <p:nvPr/>
          </p:nvSpPr>
          <p:spPr bwMode="auto">
            <a:xfrm>
              <a:off x="810" y="1782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Line 28"/>
            <p:cNvSpPr>
              <a:spLocks noChangeShapeType="1"/>
            </p:cNvSpPr>
            <p:nvPr/>
          </p:nvSpPr>
          <p:spPr bwMode="auto">
            <a:xfrm>
              <a:off x="1080" y="2009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Line 29"/>
            <p:cNvSpPr>
              <a:spLocks noChangeShapeType="1"/>
            </p:cNvSpPr>
            <p:nvPr/>
          </p:nvSpPr>
          <p:spPr bwMode="auto">
            <a:xfrm>
              <a:off x="621" y="1967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Line 30"/>
            <p:cNvSpPr>
              <a:spLocks noChangeShapeType="1"/>
            </p:cNvSpPr>
            <p:nvPr/>
          </p:nvSpPr>
          <p:spPr bwMode="auto">
            <a:xfrm>
              <a:off x="1040" y="1290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Line 31"/>
            <p:cNvSpPr>
              <a:spLocks noChangeShapeType="1"/>
            </p:cNvSpPr>
            <p:nvPr/>
          </p:nvSpPr>
          <p:spPr bwMode="auto">
            <a:xfrm>
              <a:off x="956" y="1168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Rectangle 32"/>
            <p:cNvSpPr>
              <a:spLocks noChangeArrowheads="1"/>
            </p:cNvSpPr>
            <p:nvPr/>
          </p:nvSpPr>
          <p:spPr bwMode="auto">
            <a:xfrm>
              <a:off x="624" y="1152"/>
              <a:ext cx="729" cy="1002"/>
            </a:xfrm>
            <a:prstGeom prst="rect">
              <a:avLst/>
            </a:prstGeom>
            <a:solidFill>
              <a:srgbClr val="66FF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55" name="Line 33"/>
            <p:cNvSpPr>
              <a:spLocks noChangeShapeType="1"/>
            </p:cNvSpPr>
            <p:nvPr/>
          </p:nvSpPr>
          <p:spPr bwMode="auto">
            <a:xfrm>
              <a:off x="633" y="1468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Line 34"/>
            <p:cNvSpPr>
              <a:spLocks noChangeShapeType="1"/>
            </p:cNvSpPr>
            <p:nvPr/>
          </p:nvSpPr>
          <p:spPr bwMode="auto">
            <a:xfrm>
              <a:off x="990" y="1161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Line 35"/>
            <p:cNvSpPr>
              <a:spLocks noChangeShapeType="1"/>
            </p:cNvSpPr>
            <p:nvPr/>
          </p:nvSpPr>
          <p:spPr bwMode="auto">
            <a:xfrm>
              <a:off x="633" y="1960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Line 36"/>
            <p:cNvSpPr>
              <a:spLocks noChangeShapeType="1"/>
            </p:cNvSpPr>
            <p:nvPr/>
          </p:nvSpPr>
          <p:spPr bwMode="auto">
            <a:xfrm>
              <a:off x="655" y="1283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Line 37"/>
            <p:cNvSpPr>
              <a:spLocks noChangeShapeType="1"/>
            </p:cNvSpPr>
            <p:nvPr/>
          </p:nvSpPr>
          <p:spPr bwMode="auto">
            <a:xfrm>
              <a:off x="674" y="1386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Line 38"/>
            <p:cNvSpPr>
              <a:spLocks noChangeShapeType="1"/>
            </p:cNvSpPr>
            <p:nvPr/>
          </p:nvSpPr>
          <p:spPr bwMode="auto">
            <a:xfrm>
              <a:off x="717" y="1571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Line 39"/>
            <p:cNvSpPr>
              <a:spLocks noChangeShapeType="1"/>
            </p:cNvSpPr>
            <p:nvPr/>
          </p:nvSpPr>
          <p:spPr bwMode="auto">
            <a:xfrm>
              <a:off x="779" y="1777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2" name="Line 40"/>
            <p:cNvSpPr>
              <a:spLocks noChangeShapeType="1"/>
            </p:cNvSpPr>
            <p:nvPr/>
          </p:nvSpPr>
          <p:spPr bwMode="auto">
            <a:xfrm>
              <a:off x="739" y="1696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Line 41"/>
            <p:cNvSpPr>
              <a:spLocks noChangeShapeType="1"/>
            </p:cNvSpPr>
            <p:nvPr/>
          </p:nvSpPr>
          <p:spPr bwMode="auto">
            <a:xfrm>
              <a:off x="906" y="1878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Line 42"/>
            <p:cNvSpPr>
              <a:spLocks noChangeShapeType="1"/>
            </p:cNvSpPr>
            <p:nvPr/>
          </p:nvSpPr>
          <p:spPr bwMode="auto">
            <a:xfrm>
              <a:off x="1176" y="2105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Line 43"/>
            <p:cNvSpPr>
              <a:spLocks noChangeShapeType="1"/>
            </p:cNvSpPr>
            <p:nvPr/>
          </p:nvSpPr>
          <p:spPr bwMode="auto">
            <a:xfrm>
              <a:off x="717" y="2063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6" name="Line 44"/>
            <p:cNvSpPr>
              <a:spLocks noChangeShapeType="1"/>
            </p:cNvSpPr>
            <p:nvPr/>
          </p:nvSpPr>
          <p:spPr bwMode="auto">
            <a:xfrm>
              <a:off x="1136" y="1386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7" name="Line 45"/>
            <p:cNvSpPr>
              <a:spLocks noChangeShapeType="1"/>
            </p:cNvSpPr>
            <p:nvPr/>
          </p:nvSpPr>
          <p:spPr bwMode="auto">
            <a:xfrm>
              <a:off x="1052" y="1264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" name="Rectangle 46"/>
            <p:cNvSpPr>
              <a:spLocks noChangeArrowheads="1"/>
            </p:cNvSpPr>
            <p:nvPr/>
          </p:nvSpPr>
          <p:spPr bwMode="auto">
            <a:xfrm>
              <a:off x="720" y="1248"/>
              <a:ext cx="729" cy="1002"/>
            </a:xfrm>
            <a:prstGeom prst="rect">
              <a:avLst/>
            </a:prstGeom>
            <a:solidFill>
              <a:srgbClr val="66FF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69" name="Line 47"/>
            <p:cNvSpPr>
              <a:spLocks noChangeShapeType="1"/>
            </p:cNvSpPr>
            <p:nvPr/>
          </p:nvSpPr>
          <p:spPr bwMode="auto">
            <a:xfrm>
              <a:off x="729" y="1564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0" name="Line 48"/>
            <p:cNvSpPr>
              <a:spLocks noChangeShapeType="1"/>
            </p:cNvSpPr>
            <p:nvPr/>
          </p:nvSpPr>
          <p:spPr bwMode="auto">
            <a:xfrm>
              <a:off x="1086" y="1257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" name="Line 49"/>
            <p:cNvSpPr>
              <a:spLocks noChangeShapeType="1"/>
            </p:cNvSpPr>
            <p:nvPr/>
          </p:nvSpPr>
          <p:spPr bwMode="auto">
            <a:xfrm>
              <a:off x="729" y="2056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" name="Line 50"/>
            <p:cNvSpPr>
              <a:spLocks noChangeShapeType="1"/>
            </p:cNvSpPr>
            <p:nvPr/>
          </p:nvSpPr>
          <p:spPr bwMode="auto">
            <a:xfrm>
              <a:off x="751" y="1379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" name="Line 51"/>
            <p:cNvSpPr>
              <a:spLocks noChangeShapeType="1"/>
            </p:cNvSpPr>
            <p:nvPr/>
          </p:nvSpPr>
          <p:spPr bwMode="auto">
            <a:xfrm>
              <a:off x="770" y="1482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" name="Line 52"/>
            <p:cNvSpPr>
              <a:spLocks noChangeShapeType="1"/>
            </p:cNvSpPr>
            <p:nvPr/>
          </p:nvSpPr>
          <p:spPr bwMode="auto">
            <a:xfrm>
              <a:off x="813" y="1667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" name="Line 53"/>
            <p:cNvSpPr>
              <a:spLocks noChangeShapeType="1"/>
            </p:cNvSpPr>
            <p:nvPr/>
          </p:nvSpPr>
          <p:spPr bwMode="auto">
            <a:xfrm>
              <a:off x="875" y="1873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" name="Line 54"/>
            <p:cNvSpPr>
              <a:spLocks noChangeShapeType="1"/>
            </p:cNvSpPr>
            <p:nvPr/>
          </p:nvSpPr>
          <p:spPr bwMode="auto">
            <a:xfrm>
              <a:off x="835" y="1792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" name="Line 55"/>
            <p:cNvSpPr>
              <a:spLocks noChangeShapeType="1"/>
            </p:cNvSpPr>
            <p:nvPr/>
          </p:nvSpPr>
          <p:spPr bwMode="auto">
            <a:xfrm>
              <a:off x="1002" y="1974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" name="Line 56"/>
            <p:cNvSpPr>
              <a:spLocks noChangeShapeType="1"/>
            </p:cNvSpPr>
            <p:nvPr/>
          </p:nvSpPr>
          <p:spPr bwMode="auto">
            <a:xfrm>
              <a:off x="1272" y="2201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Line 57"/>
            <p:cNvSpPr>
              <a:spLocks noChangeShapeType="1"/>
            </p:cNvSpPr>
            <p:nvPr/>
          </p:nvSpPr>
          <p:spPr bwMode="auto">
            <a:xfrm>
              <a:off x="813" y="2159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" name="Line 58"/>
            <p:cNvSpPr>
              <a:spLocks noChangeShapeType="1"/>
            </p:cNvSpPr>
            <p:nvPr/>
          </p:nvSpPr>
          <p:spPr bwMode="auto">
            <a:xfrm>
              <a:off x="1232" y="1482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1" name="Line 59"/>
            <p:cNvSpPr>
              <a:spLocks noChangeShapeType="1"/>
            </p:cNvSpPr>
            <p:nvPr/>
          </p:nvSpPr>
          <p:spPr bwMode="auto">
            <a:xfrm>
              <a:off x="1148" y="1360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1270237" y="1378381"/>
            <a:ext cx="622049" cy="862534"/>
            <a:chOff x="432" y="960"/>
            <a:chExt cx="1029" cy="1290"/>
          </a:xfrm>
        </p:grpSpPr>
        <p:sp>
          <p:nvSpPr>
            <p:cNvPr id="83" name="Rectangle 61"/>
            <p:cNvSpPr>
              <a:spLocks noChangeArrowheads="1"/>
            </p:cNvSpPr>
            <p:nvPr/>
          </p:nvSpPr>
          <p:spPr bwMode="auto">
            <a:xfrm>
              <a:off x="432" y="960"/>
              <a:ext cx="729" cy="100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84" name="Line 62"/>
            <p:cNvSpPr>
              <a:spLocks noChangeShapeType="1"/>
            </p:cNvSpPr>
            <p:nvPr/>
          </p:nvSpPr>
          <p:spPr bwMode="auto">
            <a:xfrm>
              <a:off x="441" y="1276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5" name="Line 63"/>
            <p:cNvSpPr>
              <a:spLocks noChangeShapeType="1"/>
            </p:cNvSpPr>
            <p:nvPr/>
          </p:nvSpPr>
          <p:spPr bwMode="auto">
            <a:xfrm>
              <a:off x="798" y="969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6" name="Line 64"/>
            <p:cNvSpPr>
              <a:spLocks noChangeShapeType="1"/>
            </p:cNvSpPr>
            <p:nvPr/>
          </p:nvSpPr>
          <p:spPr bwMode="auto">
            <a:xfrm>
              <a:off x="441" y="1768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Line 65"/>
            <p:cNvSpPr>
              <a:spLocks noChangeShapeType="1"/>
            </p:cNvSpPr>
            <p:nvPr/>
          </p:nvSpPr>
          <p:spPr bwMode="auto">
            <a:xfrm>
              <a:off x="463" y="1091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Line 66"/>
            <p:cNvSpPr>
              <a:spLocks noChangeShapeType="1"/>
            </p:cNvSpPr>
            <p:nvPr/>
          </p:nvSpPr>
          <p:spPr bwMode="auto">
            <a:xfrm>
              <a:off x="482" y="1194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Line 67"/>
            <p:cNvSpPr>
              <a:spLocks noChangeShapeType="1"/>
            </p:cNvSpPr>
            <p:nvPr/>
          </p:nvSpPr>
          <p:spPr bwMode="auto">
            <a:xfrm>
              <a:off x="525" y="1379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Line 68"/>
            <p:cNvSpPr>
              <a:spLocks noChangeShapeType="1"/>
            </p:cNvSpPr>
            <p:nvPr/>
          </p:nvSpPr>
          <p:spPr bwMode="auto">
            <a:xfrm>
              <a:off x="587" y="1585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Line 69"/>
            <p:cNvSpPr>
              <a:spLocks noChangeShapeType="1"/>
            </p:cNvSpPr>
            <p:nvPr/>
          </p:nvSpPr>
          <p:spPr bwMode="auto">
            <a:xfrm>
              <a:off x="547" y="1504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Line 70"/>
            <p:cNvSpPr>
              <a:spLocks noChangeShapeType="1"/>
            </p:cNvSpPr>
            <p:nvPr/>
          </p:nvSpPr>
          <p:spPr bwMode="auto">
            <a:xfrm>
              <a:off x="714" y="1686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" name="Line 71"/>
            <p:cNvSpPr>
              <a:spLocks noChangeShapeType="1"/>
            </p:cNvSpPr>
            <p:nvPr/>
          </p:nvSpPr>
          <p:spPr bwMode="auto">
            <a:xfrm>
              <a:off x="984" y="1913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4" name="Line 72"/>
            <p:cNvSpPr>
              <a:spLocks noChangeShapeType="1"/>
            </p:cNvSpPr>
            <p:nvPr/>
          </p:nvSpPr>
          <p:spPr bwMode="auto">
            <a:xfrm>
              <a:off x="525" y="1871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5" name="Line 73"/>
            <p:cNvSpPr>
              <a:spLocks noChangeShapeType="1"/>
            </p:cNvSpPr>
            <p:nvPr/>
          </p:nvSpPr>
          <p:spPr bwMode="auto">
            <a:xfrm>
              <a:off x="944" y="1194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6" name="Line 74"/>
            <p:cNvSpPr>
              <a:spLocks noChangeShapeType="1"/>
            </p:cNvSpPr>
            <p:nvPr/>
          </p:nvSpPr>
          <p:spPr bwMode="auto">
            <a:xfrm>
              <a:off x="860" y="1072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Rectangle 75"/>
            <p:cNvSpPr>
              <a:spLocks noChangeArrowheads="1"/>
            </p:cNvSpPr>
            <p:nvPr/>
          </p:nvSpPr>
          <p:spPr bwMode="auto">
            <a:xfrm>
              <a:off x="528" y="1056"/>
              <a:ext cx="729" cy="100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98" name="Line 76"/>
            <p:cNvSpPr>
              <a:spLocks noChangeShapeType="1"/>
            </p:cNvSpPr>
            <p:nvPr/>
          </p:nvSpPr>
          <p:spPr bwMode="auto">
            <a:xfrm>
              <a:off x="537" y="1372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9" name="Line 77"/>
            <p:cNvSpPr>
              <a:spLocks noChangeShapeType="1"/>
            </p:cNvSpPr>
            <p:nvPr/>
          </p:nvSpPr>
          <p:spPr bwMode="auto">
            <a:xfrm>
              <a:off x="894" y="1065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0" name="Line 78"/>
            <p:cNvSpPr>
              <a:spLocks noChangeShapeType="1"/>
            </p:cNvSpPr>
            <p:nvPr/>
          </p:nvSpPr>
          <p:spPr bwMode="auto">
            <a:xfrm>
              <a:off x="537" y="1864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1" name="Line 79"/>
            <p:cNvSpPr>
              <a:spLocks noChangeShapeType="1"/>
            </p:cNvSpPr>
            <p:nvPr/>
          </p:nvSpPr>
          <p:spPr bwMode="auto">
            <a:xfrm>
              <a:off x="559" y="1187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" name="Line 80"/>
            <p:cNvSpPr>
              <a:spLocks noChangeShapeType="1"/>
            </p:cNvSpPr>
            <p:nvPr/>
          </p:nvSpPr>
          <p:spPr bwMode="auto">
            <a:xfrm>
              <a:off x="578" y="1290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" name="Line 81"/>
            <p:cNvSpPr>
              <a:spLocks noChangeShapeType="1"/>
            </p:cNvSpPr>
            <p:nvPr/>
          </p:nvSpPr>
          <p:spPr bwMode="auto">
            <a:xfrm>
              <a:off x="621" y="1475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" name="Line 82"/>
            <p:cNvSpPr>
              <a:spLocks noChangeShapeType="1"/>
            </p:cNvSpPr>
            <p:nvPr/>
          </p:nvSpPr>
          <p:spPr bwMode="auto">
            <a:xfrm>
              <a:off x="683" y="1681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5" name="Line 83"/>
            <p:cNvSpPr>
              <a:spLocks noChangeShapeType="1"/>
            </p:cNvSpPr>
            <p:nvPr/>
          </p:nvSpPr>
          <p:spPr bwMode="auto">
            <a:xfrm>
              <a:off x="643" y="1600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6" name="Line 84"/>
            <p:cNvSpPr>
              <a:spLocks noChangeShapeType="1"/>
            </p:cNvSpPr>
            <p:nvPr/>
          </p:nvSpPr>
          <p:spPr bwMode="auto">
            <a:xfrm>
              <a:off x="810" y="1782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7" name="Line 85"/>
            <p:cNvSpPr>
              <a:spLocks noChangeShapeType="1"/>
            </p:cNvSpPr>
            <p:nvPr/>
          </p:nvSpPr>
          <p:spPr bwMode="auto">
            <a:xfrm>
              <a:off x="1080" y="2009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8" name="Line 86"/>
            <p:cNvSpPr>
              <a:spLocks noChangeShapeType="1"/>
            </p:cNvSpPr>
            <p:nvPr/>
          </p:nvSpPr>
          <p:spPr bwMode="auto">
            <a:xfrm>
              <a:off x="621" y="1967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9" name="Line 87"/>
            <p:cNvSpPr>
              <a:spLocks noChangeShapeType="1"/>
            </p:cNvSpPr>
            <p:nvPr/>
          </p:nvSpPr>
          <p:spPr bwMode="auto">
            <a:xfrm>
              <a:off x="1040" y="1290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0" name="Line 88"/>
            <p:cNvSpPr>
              <a:spLocks noChangeShapeType="1"/>
            </p:cNvSpPr>
            <p:nvPr/>
          </p:nvSpPr>
          <p:spPr bwMode="auto">
            <a:xfrm>
              <a:off x="956" y="1168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1" name="Rectangle 89"/>
            <p:cNvSpPr>
              <a:spLocks noChangeArrowheads="1"/>
            </p:cNvSpPr>
            <p:nvPr/>
          </p:nvSpPr>
          <p:spPr bwMode="auto">
            <a:xfrm>
              <a:off x="624" y="1152"/>
              <a:ext cx="729" cy="100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112" name="Line 90"/>
            <p:cNvSpPr>
              <a:spLocks noChangeShapeType="1"/>
            </p:cNvSpPr>
            <p:nvPr/>
          </p:nvSpPr>
          <p:spPr bwMode="auto">
            <a:xfrm>
              <a:off x="633" y="1468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3" name="Line 91"/>
            <p:cNvSpPr>
              <a:spLocks noChangeShapeType="1"/>
            </p:cNvSpPr>
            <p:nvPr/>
          </p:nvSpPr>
          <p:spPr bwMode="auto">
            <a:xfrm>
              <a:off x="990" y="1161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4" name="Line 92"/>
            <p:cNvSpPr>
              <a:spLocks noChangeShapeType="1"/>
            </p:cNvSpPr>
            <p:nvPr/>
          </p:nvSpPr>
          <p:spPr bwMode="auto">
            <a:xfrm>
              <a:off x="633" y="1960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5" name="Line 93"/>
            <p:cNvSpPr>
              <a:spLocks noChangeShapeType="1"/>
            </p:cNvSpPr>
            <p:nvPr/>
          </p:nvSpPr>
          <p:spPr bwMode="auto">
            <a:xfrm>
              <a:off x="655" y="1283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6" name="Line 94"/>
            <p:cNvSpPr>
              <a:spLocks noChangeShapeType="1"/>
            </p:cNvSpPr>
            <p:nvPr/>
          </p:nvSpPr>
          <p:spPr bwMode="auto">
            <a:xfrm>
              <a:off x="674" y="1386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7" name="Line 95"/>
            <p:cNvSpPr>
              <a:spLocks noChangeShapeType="1"/>
            </p:cNvSpPr>
            <p:nvPr/>
          </p:nvSpPr>
          <p:spPr bwMode="auto">
            <a:xfrm>
              <a:off x="717" y="1571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8" name="Line 96"/>
            <p:cNvSpPr>
              <a:spLocks noChangeShapeType="1"/>
            </p:cNvSpPr>
            <p:nvPr/>
          </p:nvSpPr>
          <p:spPr bwMode="auto">
            <a:xfrm>
              <a:off x="779" y="1777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9" name="Line 97"/>
            <p:cNvSpPr>
              <a:spLocks noChangeShapeType="1"/>
            </p:cNvSpPr>
            <p:nvPr/>
          </p:nvSpPr>
          <p:spPr bwMode="auto">
            <a:xfrm>
              <a:off x="739" y="1696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0" name="Line 98"/>
            <p:cNvSpPr>
              <a:spLocks noChangeShapeType="1"/>
            </p:cNvSpPr>
            <p:nvPr/>
          </p:nvSpPr>
          <p:spPr bwMode="auto">
            <a:xfrm>
              <a:off x="906" y="1878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1" name="Line 99"/>
            <p:cNvSpPr>
              <a:spLocks noChangeShapeType="1"/>
            </p:cNvSpPr>
            <p:nvPr/>
          </p:nvSpPr>
          <p:spPr bwMode="auto">
            <a:xfrm>
              <a:off x="1176" y="2105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2" name="Line 100"/>
            <p:cNvSpPr>
              <a:spLocks noChangeShapeType="1"/>
            </p:cNvSpPr>
            <p:nvPr/>
          </p:nvSpPr>
          <p:spPr bwMode="auto">
            <a:xfrm>
              <a:off x="717" y="2063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" name="Line 101"/>
            <p:cNvSpPr>
              <a:spLocks noChangeShapeType="1"/>
            </p:cNvSpPr>
            <p:nvPr/>
          </p:nvSpPr>
          <p:spPr bwMode="auto">
            <a:xfrm>
              <a:off x="1136" y="1386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4" name="Line 102"/>
            <p:cNvSpPr>
              <a:spLocks noChangeShapeType="1"/>
            </p:cNvSpPr>
            <p:nvPr/>
          </p:nvSpPr>
          <p:spPr bwMode="auto">
            <a:xfrm>
              <a:off x="1052" y="1264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5" name="Rectangle 103"/>
            <p:cNvSpPr>
              <a:spLocks noChangeArrowheads="1"/>
            </p:cNvSpPr>
            <p:nvPr/>
          </p:nvSpPr>
          <p:spPr bwMode="auto">
            <a:xfrm>
              <a:off x="720" y="1248"/>
              <a:ext cx="729" cy="100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126" name="Line 104"/>
            <p:cNvSpPr>
              <a:spLocks noChangeShapeType="1"/>
            </p:cNvSpPr>
            <p:nvPr/>
          </p:nvSpPr>
          <p:spPr bwMode="auto">
            <a:xfrm>
              <a:off x="729" y="1564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7" name="Line 105"/>
            <p:cNvSpPr>
              <a:spLocks noChangeShapeType="1"/>
            </p:cNvSpPr>
            <p:nvPr/>
          </p:nvSpPr>
          <p:spPr bwMode="auto">
            <a:xfrm>
              <a:off x="1086" y="1257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8" name="Line 106"/>
            <p:cNvSpPr>
              <a:spLocks noChangeShapeType="1"/>
            </p:cNvSpPr>
            <p:nvPr/>
          </p:nvSpPr>
          <p:spPr bwMode="auto">
            <a:xfrm>
              <a:off x="729" y="2056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9" name="Line 107"/>
            <p:cNvSpPr>
              <a:spLocks noChangeShapeType="1"/>
            </p:cNvSpPr>
            <p:nvPr/>
          </p:nvSpPr>
          <p:spPr bwMode="auto">
            <a:xfrm>
              <a:off x="751" y="1379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0" name="Line 108"/>
            <p:cNvSpPr>
              <a:spLocks noChangeShapeType="1"/>
            </p:cNvSpPr>
            <p:nvPr/>
          </p:nvSpPr>
          <p:spPr bwMode="auto">
            <a:xfrm>
              <a:off x="770" y="1482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1" name="Line 109"/>
            <p:cNvSpPr>
              <a:spLocks noChangeShapeType="1"/>
            </p:cNvSpPr>
            <p:nvPr/>
          </p:nvSpPr>
          <p:spPr bwMode="auto">
            <a:xfrm>
              <a:off x="813" y="1667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2" name="Line 110"/>
            <p:cNvSpPr>
              <a:spLocks noChangeShapeType="1"/>
            </p:cNvSpPr>
            <p:nvPr/>
          </p:nvSpPr>
          <p:spPr bwMode="auto">
            <a:xfrm>
              <a:off x="875" y="1873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3" name="Line 111"/>
            <p:cNvSpPr>
              <a:spLocks noChangeShapeType="1"/>
            </p:cNvSpPr>
            <p:nvPr/>
          </p:nvSpPr>
          <p:spPr bwMode="auto">
            <a:xfrm>
              <a:off x="835" y="1792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4" name="Line 112"/>
            <p:cNvSpPr>
              <a:spLocks noChangeShapeType="1"/>
            </p:cNvSpPr>
            <p:nvPr/>
          </p:nvSpPr>
          <p:spPr bwMode="auto">
            <a:xfrm>
              <a:off x="1002" y="1974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5" name="Line 113"/>
            <p:cNvSpPr>
              <a:spLocks noChangeShapeType="1"/>
            </p:cNvSpPr>
            <p:nvPr/>
          </p:nvSpPr>
          <p:spPr bwMode="auto">
            <a:xfrm>
              <a:off x="1272" y="2201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6" name="Line 114"/>
            <p:cNvSpPr>
              <a:spLocks noChangeShapeType="1"/>
            </p:cNvSpPr>
            <p:nvPr/>
          </p:nvSpPr>
          <p:spPr bwMode="auto">
            <a:xfrm>
              <a:off x="813" y="2159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7" name="Line 115"/>
            <p:cNvSpPr>
              <a:spLocks noChangeShapeType="1"/>
            </p:cNvSpPr>
            <p:nvPr/>
          </p:nvSpPr>
          <p:spPr bwMode="auto">
            <a:xfrm>
              <a:off x="1232" y="1482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8" name="Line 116"/>
            <p:cNvSpPr>
              <a:spLocks noChangeShapeType="1"/>
            </p:cNvSpPr>
            <p:nvPr/>
          </p:nvSpPr>
          <p:spPr bwMode="auto">
            <a:xfrm>
              <a:off x="1148" y="1360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Group 117"/>
          <p:cNvGrpSpPr>
            <a:grpSpLocks/>
          </p:cNvGrpSpPr>
          <p:nvPr/>
        </p:nvGrpSpPr>
        <p:grpSpPr bwMode="auto">
          <a:xfrm>
            <a:off x="1922503" y="2304228"/>
            <a:ext cx="622049" cy="862534"/>
            <a:chOff x="432" y="960"/>
            <a:chExt cx="1029" cy="1290"/>
          </a:xfrm>
        </p:grpSpPr>
        <p:sp>
          <p:nvSpPr>
            <p:cNvPr id="140" name="Rectangle 118"/>
            <p:cNvSpPr>
              <a:spLocks noChangeArrowheads="1"/>
            </p:cNvSpPr>
            <p:nvPr/>
          </p:nvSpPr>
          <p:spPr bwMode="auto">
            <a:xfrm>
              <a:off x="432" y="960"/>
              <a:ext cx="729" cy="1002"/>
            </a:xfrm>
            <a:prstGeom prst="rect">
              <a:avLst/>
            </a:prstGeom>
            <a:solidFill>
              <a:srgbClr val="FF66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141" name="Line 119"/>
            <p:cNvSpPr>
              <a:spLocks noChangeShapeType="1"/>
            </p:cNvSpPr>
            <p:nvPr/>
          </p:nvSpPr>
          <p:spPr bwMode="auto">
            <a:xfrm>
              <a:off x="441" y="1276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2" name="Line 120"/>
            <p:cNvSpPr>
              <a:spLocks noChangeShapeType="1"/>
            </p:cNvSpPr>
            <p:nvPr/>
          </p:nvSpPr>
          <p:spPr bwMode="auto">
            <a:xfrm>
              <a:off x="798" y="969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" name="Line 121"/>
            <p:cNvSpPr>
              <a:spLocks noChangeShapeType="1"/>
            </p:cNvSpPr>
            <p:nvPr/>
          </p:nvSpPr>
          <p:spPr bwMode="auto">
            <a:xfrm>
              <a:off x="441" y="1768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4" name="Line 122"/>
            <p:cNvSpPr>
              <a:spLocks noChangeShapeType="1"/>
            </p:cNvSpPr>
            <p:nvPr/>
          </p:nvSpPr>
          <p:spPr bwMode="auto">
            <a:xfrm>
              <a:off x="463" y="1091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5" name="Line 123"/>
            <p:cNvSpPr>
              <a:spLocks noChangeShapeType="1"/>
            </p:cNvSpPr>
            <p:nvPr/>
          </p:nvSpPr>
          <p:spPr bwMode="auto">
            <a:xfrm>
              <a:off x="482" y="1194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6" name="Line 124"/>
            <p:cNvSpPr>
              <a:spLocks noChangeShapeType="1"/>
            </p:cNvSpPr>
            <p:nvPr/>
          </p:nvSpPr>
          <p:spPr bwMode="auto">
            <a:xfrm>
              <a:off x="525" y="1379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7" name="Line 125"/>
            <p:cNvSpPr>
              <a:spLocks noChangeShapeType="1"/>
            </p:cNvSpPr>
            <p:nvPr/>
          </p:nvSpPr>
          <p:spPr bwMode="auto">
            <a:xfrm>
              <a:off x="587" y="1585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8" name="Line 126"/>
            <p:cNvSpPr>
              <a:spLocks noChangeShapeType="1"/>
            </p:cNvSpPr>
            <p:nvPr/>
          </p:nvSpPr>
          <p:spPr bwMode="auto">
            <a:xfrm>
              <a:off x="547" y="1504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9" name="Line 127"/>
            <p:cNvSpPr>
              <a:spLocks noChangeShapeType="1"/>
            </p:cNvSpPr>
            <p:nvPr/>
          </p:nvSpPr>
          <p:spPr bwMode="auto">
            <a:xfrm>
              <a:off x="714" y="1686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0" name="Line 128"/>
            <p:cNvSpPr>
              <a:spLocks noChangeShapeType="1"/>
            </p:cNvSpPr>
            <p:nvPr/>
          </p:nvSpPr>
          <p:spPr bwMode="auto">
            <a:xfrm>
              <a:off x="984" y="1913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1" name="Line 129"/>
            <p:cNvSpPr>
              <a:spLocks noChangeShapeType="1"/>
            </p:cNvSpPr>
            <p:nvPr/>
          </p:nvSpPr>
          <p:spPr bwMode="auto">
            <a:xfrm>
              <a:off x="525" y="1871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2" name="Line 130"/>
            <p:cNvSpPr>
              <a:spLocks noChangeShapeType="1"/>
            </p:cNvSpPr>
            <p:nvPr/>
          </p:nvSpPr>
          <p:spPr bwMode="auto">
            <a:xfrm>
              <a:off x="944" y="1194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3" name="Line 131"/>
            <p:cNvSpPr>
              <a:spLocks noChangeShapeType="1"/>
            </p:cNvSpPr>
            <p:nvPr/>
          </p:nvSpPr>
          <p:spPr bwMode="auto">
            <a:xfrm>
              <a:off x="860" y="1072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4" name="Rectangle 132"/>
            <p:cNvSpPr>
              <a:spLocks noChangeArrowheads="1"/>
            </p:cNvSpPr>
            <p:nvPr/>
          </p:nvSpPr>
          <p:spPr bwMode="auto">
            <a:xfrm>
              <a:off x="528" y="1056"/>
              <a:ext cx="729" cy="1002"/>
            </a:xfrm>
            <a:prstGeom prst="rect">
              <a:avLst/>
            </a:prstGeom>
            <a:solidFill>
              <a:srgbClr val="FF66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155" name="Line 133"/>
            <p:cNvSpPr>
              <a:spLocks noChangeShapeType="1"/>
            </p:cNvSpPr>
            <p:nvPr/>
          </p:nvSpPr>
          <p:spPr bwMode="auto">
            <a:xfrm>
              <a:off x="537" y="1372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6" name="Line 134"/>
            <p:cNvSpPr>
              <a:spLocks noChangeShapeType="1"/>
            </p:cNvSpPr>
            <p:nvPr/>
          </p:nvSpPr>
          <p:spPr bwMode="auto">
            <a:xfrm>
              <a:off x="894" y="1065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7" name="Line 135"/>
            <p:cNvSpPr>
              <a:spLocks noChangeShapeType="1"/>
            </p:cNvSpPr>
            <p:nvPr/>
          </p:nvSpPr>
          <p:spPr bwMode="auto">
            <a:xfrm>
              <a:off x="537" y="1864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8" name="Line 136"/>
            <p:cNvSpPr>
              <a:spLocks noChangeShapeType="1"/>
            </p:cNvSpPr>
            <p:nvPr/>
          </p:nvSpPr>
          <p:spPr bwMode="auto">
            <a:xfrm>
              <a:off x="559" y="1187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9" name="Line 137"/>
            <p:cNvSpPr>
              <a:spLocks noChangeShapeType="1"/>
            </p:cNvSpPr>
            <p:nvPr/>
          </p:nvSpPr>
          <p:spPr bwMode="auto">
            <a:xfrm>
              <a:off x="578" y="1290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0" name="Line 138"/>
            <p:cNvSpPr>
              <a:spLocks noChangeShapeType="1"/>
            </p:cNvSpPr>
            <p:nvPr/>
          </p:nvSpPr>
          <p:spPr bwMode="auto">
            <a:xfrm>
              <a:off x="621" y="1475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1" name="Line 139"/>
            <p:cNvSpPr>
              <a:spLocks noChangeShapeType="1"/>
            </p:cNvSpPr>
            <p:nvPr/>
          </p:nvSpPr>
          <p:spPr bwMode="auto">
            <a:xfrm>
              <a:off x="683" y="1681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2" name="Line 140"/>
            <p:cNvSpPr>
              <a:spLocks noChangeShapeType="1"/>
            </p:cNvSpPr>
            <p:nvPr/>
          </p:nvSpPr>
          <p:spPr bwMode="auto">
            <a:xfrm>
              <a:off x="643" y="1600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3" name="Line 141"/>
            <p:cNvSpPr>
              <a:spLocks noChangeShapeType="1"/>
            </p:cNvSpPr>
            <p:nvPr/>
          </p:nvSpPr>
          <p:spPr bwMode="auto">
            <a:xfrm>
              <a:off x="810" y="1782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" name="Line 142"/>
            <p:cNvSpPr>
              <a:spLocks noChangeShapeType="1"/>
            </p:cNvSpPr>
            <p:nvPr/>
          </p:nvSpPr>
          <p:spPr bwMode="auto">
            <a:xfrm>
              <a:off x="1080" y="2009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5" name="Line 143"/>
            <p:cNvSpPr>
              <a:spLocks noChangeShapeType="1"/>
            </p:cNvSpPr>
            <p:nvPr/>
          </p:nvSpPr>
          <p:spPr bwMode="auto">
            <a:xfrm>
              <a:off x="621" y="1967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6" name="Line 144"/>
            <p:cNvSpPr>
              <a:spLocks noChangeShapeType="1"/>
            </p:cNvSpPr>
            <p:nvPr/>
          </p:nvSpPr>
          <p:spPr bwMode="auto">
            <a:xfrm>
              <a:off x="1040" y="1290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7" name="Line 145"/>
            <p:cNvSpPr>
              <a:spLocks noChangeShapeType="1"/>
            </p:cNvSpPr>
            <p:nvPr/>
          </p:nvSpPr>
          <p:spPr bwMode="auto">
            <a:xfrm>
              <a:off x="956" y="1168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8" name="Rectangle 146"/>
            <p:cNvSpPr>
              <a:spLocks noChangeArrowheads="1"/>
            </p:cNvSpPr>
            <p:nvPr/>
          </p:nvSpPr>
          <p:spPr bwMode="auto">
            <a:xfrm>
              <a:off x="624" y="1152"/>
              <a:ext cx="729" cy="1002"/>
            </a:xfrm>
            <a:prstGeom prst="rect">
              <a:avLst/>
            </a:prstGeom>
            <a:solidFill>
              <a:srgbClr val="FF66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169" name="Line 147"/>
            <p:cNvSpPr>
              <a:spLocks noChangeShapeType="1"/>
            </p:cNvSpPr>
            <p:nvPr/>
          </p:nvSpPr>
          <p:spPr bwMode="auto">
            <a:xfrm>
              <a:off x="633" y="1468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0" name="Line 148"/>
            <p:cNvSpPr>
              <a:spLocks noChangeShapeType="1"/>
            </p:cNvSpPr>
            <p:nvPr/>
          </p:nvSpPr>
          <p:spPr bwMode="auto">
            <a:xfrm>
              <a:off x="990" y="1161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1" name="Line 149"/>
            <p:cNvSpPr>
              <a:spLocks noChangeShapeType="1"/>
            </p:cNvSpPr>
            <p:nvPr/>
          </p:nvSpPr>
          <p:spPr bwMode="auto">
            <a:xfrm>
              <a:off x="633" y="1960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2" name="Line 150"/>
            <p:cNvSpPr>
              <a:spLocks noChangeShapeType="1"/>
            </p:cNvSpPr>
            <p:nvPr/>
          </p:nvSpPr>
          <p:spPr bwMode="auto">
            <a:xfrm>
              <a:off x="655" y="1283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3" name="Line 151"/>
            <p:cNvSpPr>
              <a:spLocks noChangeShapeType="1"/>
            </p:cNvSpPr>
            <p:nvPr/>
          </p:nvSpPr>
          <p:spPr bwMode="auto">
            <a:xfrm>
              <a:off x="674" y="1386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4" name="Line 152"/>
            <p:cNvSpPr>
              <a:spLocks noChangeShapeType="1"/>
            </p:cNvSpPr>
            <p:nvPr/>
          </p:nvSpPr>
          <p:spPr bwMode="auto">
            <a:xfrm>
              <a:off x="717" y="1571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5" name="Line 153"/>
            <p:cNvSpPr>
              <a:spLocks noChangeShapeType="1"/>
            </p:cNvSpPr>
            <p:nvPr/>
          </p:nvSpPr>
          <p:spPr bwMode="auto">
            <a:xfrm>
              <a:off x="779" y="1777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6" name="Line 154"/>
            <p:cNvSpPr>
              <a:spLocks noChangeShapeType="1"/>
            </p:cNvSpPr>
            <p:nvPr/>
          </p:nvSpPr>
          <p:spPr bwMode="auto">
            <a:xfrm>
              <a:off x="739" y="1696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7" name="Line 155"/>
            <p:cNvSpPr>
              <a:spLocks noChangeShapeType="1"/>
            </p:cNvSpPr>
            <p:nvPr/>
          </p:nvSpPr>
          <p:spPr bwMode="auto">
            <a:xfrm>
              <a:off x="906" y="1878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8" name="Line 156"/>
            <p:cNvSpPr>
              <a:spLocks noChangeShapeType="1"/>
            </p:cNvSpPr>
            <p:nvPr/>
          </p:nvSpPr>
          <p:spPr bwMode="auto">
            <a:xfrm>
              <a:off x="1176" y="2105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9" name="Line 157"/>
            <p:cNvSpPr>
              <a:spLocks noChangeShapeType="1"/>
            </p:cNvSpPr>
            <p:nvPr/>
          </p:nvSpPr>
          <p:spPr bwMode="auto">
            <a:xfrm>
              <a:off x="717" y="2063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0" name="Line 158"/>
            <p:cNvSpPr>
              <a:spLocks noChangeShapeType="1"/>
            </p:cNvSpPr>
            <p:nvPr/>
          </p:nvSpPr>
          <p:spPr bwMode="auto">
            <a:xfrm>
              <a:off x="1136" y="1386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1" name="Line 159"/>
            <p:cNvSpPr>
              <a:spLocks noChangeShapeType="1"/>
            </p:cNvSpPr>
            <p:nvPr/>
          </p:nvSpPr>
          <p:spPr bwMode="auto">
            <a:xfrm>
              <a:off x="1052" y="1264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2" name="Rectangle 160"/>
            <p:cNvSpPr>
              <a:spLocks noChangeArrowheads="1"/>
            </p:cNvSpPr>
            <p:nvPr/>
          </p:nvSpPr>
          <p:spPr bwMode="auto">
            <a:xfrm>
              <a:off x="720" y="1248"/>
              <a:ext cx="729" cy="1002"/>
            </a:xfrm>
            <a:prstGeom prst="rect">
              <a:avLst/>
            </a:prstGeom>
            <a:solidFill>
              <a:srgbClr val="FF66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183" name="Line 161"/>
            <p:cNvSpPr>
              <a:spLocks noChangeShapeType="1"/>
            </p:cNvSpPr>
            <p:nvPr/>
          </p:nvSpPr>
          <p:spPr bwMode="auto">
            <a:xfrm>
              <a:off x="729" y="1564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" name="Line 162"/>
            <p:cNvSpPr>
              <a:spLocks noChangeShapeType="1"/>
            </p:cNvSpPr>
            <p:nvPr/>
          </p:nvSpPr>
          <p:spPr bwMode="auto">
            <a:xfrm>
              <a:off x="1086" y="1257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5" name="Line 163"/>
            <p:cNvSpPr>
              <a:spLocks noChangeShapeType="1"/>
            </p:cNvSpPr>
            <p:nvPr/>
          </p:nvSpPr>
          <p:spPr bwMode="auto">
            <a:xfrm>
              <a:off x="729" y="2056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6" name="Line 164"/>
            <p:cNvSpPr>
              <a:spLocks noChangeShapeType="1"/>
            </p:cNvSpPr>
            <p:nvPr/>
          </p:nvSpPr>
          <p:spPr bwMode="auto">
            <a:xfrm>
              <a:off x="751" y="1379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7" name="Line 165"/>
            <p:cNvSpPr>
              <a:spLocks noChangeShapeType="1"/>
            </p:cNvSpPr>
            <p:nvPr/>
          </p:nvSpPr>
          <p:spPr bwMode="auto">
            <a:xfrm>
              <a:off x="770" y="1482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8" name="Line 166"/>
            <p:cNvSpPr>
              <a:spLocks noChangeShapeType="1"/>
            </p:cNvSpPr>
            <p:nvPr/>
          </p:nvSpPr>
          <p:spPr bwMode="auto">
            <a:xfrm>
              <a:off x="813" y="1667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9" name="Line 167"/>
            <p:cNvSpPr>
              <a:spLocks noChangeShapeType="1"/>
            </p:cNvSpPr>
            <p:nvPr/>
          </p:nvSpPr>
          <p:spPr bwMode="auto">
            <a:xfrm>
              <a:off x="875" y="1873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0" name="Line 168"/>
            <p:cNvSpPr>
              <a:spLocks noChangeShapeType="1"/>
            </p:cNvSpPr>
            <p:nvPr/>
          </p:nvSpPr>
          <p:spPr bwMode="auto">
            <a:xfrm>
              <a:off x="835" y="1792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1" name="Line 169"/>
            <p:cNvSpPr>
              <a:spLocks noChangeShapeType="1"/>
            </p:cNvSpPr>
            <p:nvPr/>
          </p:nvSpPr>
          <p:spPr bwMode="auto">
            <a:xfrm>
              <a:off x="1002" y="1974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2" name="Line 170"/>
            <p:cNvSpPr>
              <a:spLocks noChangeShapeType="1"/>
            </p:cNvSpPr>
            <p:nvPr/>
          </p:nvSpPr>
          <p:spPr bwMode="auto">
            <a:xfrm>
              <a:off x="1272" y="2201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3" name="Line 171"/>
            <p:cNvSpPr>
              <a:spLocks noChangeShapeType="1"/>
            </p:cNvSpPr>
            <p:nvPr/>
          </p:nvSpPr>
          <p:spPr bwMode="auto">
            <a:xfrm>
              <a:off x="813" y="2159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" name="Line 172"/>
            <p:cNvSpPr>
              <a:spLocks noChangeShapeType="1"/>
            </p:cNvSpPr>
            <p:nvPr/>
          </p:nvSpPr>
          <p:spPr bwMode="auto">
            <a:xfrm>
              <a:off x="1232" y="1482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5" name="Line 173"/>
            <p:cNvSpPr>
              <a:spLocks noChangeShapeType="1"/>
            </p:cNvSpPr>
            <p:nvPr/>
          </p:nvSpPr>
          <p:spPr bwMode="auto">
            <a:xfrm>
              <a:off x="1148" y="1360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Group 174"/>
          <p:cNvGrpSpPr>
            <a:grpSpLocks/>
          </p:cNvGrpSpPr>
          <p:nvPr/>
        </p:nvGrpSpPr>
        <p:grpSpPr bwMode="auto">
          <a:xfrm>
            <a:off x="2516035" y="3188067"/>
            <a:ext cx="622049" cy="862534"/>
            <a:chOff x="432" y="960"/>
            <a:chExt cx="1029" cy="1290"/>
          </a:xfrm>
        </p:grpSpPr>
        <p:sp>
          <p:nvSpPr>
            <p:cNvPr id="197" name="Rectangle 175"/>
            <p:cNvSpPr>
              <a:spLocks noChangeArrowheads="1"/>
            </p:cNvSpPr>
            <p:nvPr/>
          </p:nvSpPr>
          <p:spPr bwMode="auto">
            <a:xfrm>
              <a:off x="432" y="960"/>
              <a:ext cx="729" cy="1002"/>
            </a:xfrm>
            <a:prstGeom prst="rect">
              <a:avLst/>
            </a:prstGeom>
            <a:solidFill>
              <a:srgbClr val="0066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198" name="Line 176"/>
            <p:cNvSpPr>
              <a:spLocks noChangeShapeType="1"/>
            </p:cNvSpPr>
            <p:nvPr/>
          </p:nvSpPr>
          <p:spPr bwMode="auto">
            <a:xfrm>
              <a:off x="441" y="1276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9" name="Line 177"/>
            <p:cNvSpPr>
              <a:spLocks noChangeShapeType="1"/>
            </p:cNvSpPr>
            <p:nvPr/>
          </p:nvSpPr>
          <p:spPr bwMode="auto">
            <a:xfrm>
              <a:off x="798" y="969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0" name="Line 178"/>
            <p:cNvSpPr>
              <a:spLocks noChangeShapeType="1"/>
            </p:cNvSpPr>
            <p:nvPr/>
          </p:nvSpPr>
          <p:spPr bwMode="auto">
            <a:xfrm>
              <a:off x="441" y="1768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1" name="Line 179"/>
            <p:cNvSpPr>
              <a:spLocks noChangeShapeType="1"/>
            </p:cNvSpPr>
            <p:nvPr/>
          </p:nvSpPr>
          <p:spPr bwMode="auto">
            <a:xfrm>
              <a:off x="463" y="1091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2" name="Line 180"/>
            <p:cNvSpPr>
              <a:spLocks noChangeShapeType="1"/>
            </p:cNvSpPr>
            <p:nvPr/>
          </p:nvSpPr>
          <p:spPr bwMode="auto">
            <a:xfrm>
              <a:off x="482" y="1194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3" name="Line 181"/>
            <p:cNvSpPr>
              <a:spLocks noChangeShapeType="1"/>
            </p:cNvSpPr>
            <p:nvPr/>
          </p:nvSpPr>
          <p:spPr bwMode="auto">
            <a:xfrm>
              <a:off x="525" y="1379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" name="Line 182"/>
            <p:cNvSpPr>
              <a:spLocks noChangeShapeType="1"/>
            </p:cNvSpPr>
            <p:nvPr/>
          </p:nvSpPr>
          <p:spPr bwMode="auto">
            <a:xfrm>
              <a:off x="587" y="1585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" name="Line 183"/>
            <p:cNvSpPr>
              <a:spLocks noChangeShapeType="1"/>
            </p:cNvSpPr>
            <p:nvPr/>
          </p:nvSpPr>
          <p:spPr bwMode="auto">
            <a:xfrm>
              <a:off x="547" y="1504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6" name="Line 184"/>
            <p:cNvSpPr>
              <a:spLocks noChangeShapeType="1"/>
            </p:cNvSpPr>
            <p:nvPr/>
          </p:nvSpPr>
          <p:spPr bwMode="auto">
            <a:xfrm>
              <a:off x="714" y="1686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7" name="Line 185"/>
            <p:cNvSpPr>
              <a:spLocks noChangeShapeType="1"/>
            </p:cNvSpPr>
            <p:nvPr/>
          </p:nvSpPr>
          <p:spPr bwMode="auto">
            <a:xfrm>
              <a:off x="984" y="1913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8" name="Line 186"/>
            <p:cNvSpPr>
              <a:spLocks noChangeShapeType="1"/>
            </p:cNvSpPr>
            <p:nvPr/>
          </p:nvSpPr>
          <p:spPr bwMode="auto">
            <a:xfrm>
              <a:off x="525" y="1871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9" name="Line 187"/>
            <p:cNvSpPr>
              <a:spLocks noChangeShapeType="1"/>
            </p:cNvSpPr>
            <p:nvPr/>
          </p:nvSpPr>
          <p:spPr bwMode="auto">
            <a:xfrm>
              <a:off x="944" y="1194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0" name="Line 188"/>
            <p:cNvSpPr>
              <a:spLocks noChangeShapeType="1"/>
            </p:cNvSpPr>
            <p:nvPr/>
          </p:nvSpPr>
          <p:spPr bwMode="auto">
            <a:xfrm>
              <a:off x="860" y="1072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1" name="Rectangle 189"/>
            <p:cNvSpPr>
              <a:spLocks noChangeArrowheads="1"/>
            </p:cNvSpPr>
            <p:nvPr/>
          </p:nvSpPr>
          <p:spPr bwMode="auto">
            <a:xfrm>
              <a:off x="528" y="1056"/>
              <a:ext cx="729" cy="1002"/>
            </a:xfrm>
            <a:prstGeom prst="rect">
              <a:avLst/>
            </a:prstGeom>
            <a:solidFill>
              <a:srgbClr val="0066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212" name="Line 190"/>
            <p:cNvSpPr>
              <a:spLocks noChangeShapeType="1"/>
            </p:cNvSpPr>
            <p:nvPr/>
          </p:nvSpPr>
          <p:spPr bwMode="auto">
            <a:xfrm>
              <a:off x="537" y="1372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3" name="Line 191"/>
            <p:cNvSpPr>
              <a:spLocks noChangeShapeType="1"/>
            </p:cNvSpPr>
            <p:nvPr/>
          </p:nvSpPr>
          <p:spPr bwMode="auto">
            <a:xfrm>
              <a:off x="894" y="1065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4" name="Line 192"/>
            <p:cNvSpPr>
              <a:spLocks noChangeShapeType="1"/>
            </p:cNvSpPr>
            <p:nvPr/>
          </p:nvSpPr>
          <p:spPr bwMode="auto">
            <a:xfrm>
              <a:off x="537" y="1864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" name="Line 193"/>
            <p:cNvSpPr>
              <a:spLocks noChangeShapeType="1"/>
            </p:cNvSpPr>
            <p:nvPr/>
          </p:nvSpPr>
          <p:spPr bwMode="auto">
            <a:xfrm>
              <a:off x="559" y="1187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6" name="Line 194"/>
            <p:cNvSpPr>
              <a:spLocks noChangeShapeType="1"/>
            </p:cNvSpPr>
            <p:nvPr/>
          </p:nvSpPr>
          <p:spPr bwMode="auto">
            <a:xfrm>
              <a:off x="578" y="1290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7" name="Line 195"/>
            <p:cNvSpPr>
              <a:spLocks noChangeShapeType="1"/>
            </p:cNvSpPr>
            <p:nvPr/>
          </p:nvSpPr>
          <p:spPr bwMode="auto">
            <a:xfrm>
              <a:off x="621" y="1475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8" name="Line 196"/>
            <p:cNvSpPr>
              <a:spLocks noChangeShapeType="1"/>
            </p:cNvSpPr>
            <p:nvPr/>
          </p:nvSpPr>
          <p:spPr bwMode="auto">
            <a:xfrm>
              <a:off x="683" y="1681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9" name="Line 197"/>
            <p:cNvSpPr>
              <a:spLocks noChangeShapeType="1"/>
            </p:cNvSpPr>
            <p:nvPr/>
          </p:nvSpPr>
          <p:spPr bwMode="auto">
            <a:xfrm>
              <a:off x="643" y="1600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" name="Line 198"/>
            <p:cNvSpPr>
              <a:spLocks noChangeShapeType="1"/>
            </p:cNvSpPr>
            <p:nvPr/>
          </p:nvSpPr>
          <p:spPr bwMode="auto">
            <a:xfrm>
              <a:off x="810" y="1782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1" name="Line 199"/>
            <p:cNvSpPr>
              <a:spLocks noChangeShapeType="1"/>
            </p:cNvSpPr>
            <p:nvPr/>
          </p:nvSpPr>
          <p:spPr bwMode="auto">
            <a:xfrm>
              <a:off x="1080" y="2009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" name="Line 200"/>
            <p:cNvSpPr>
              <a:spLocks noChangeShapeType="1"/>
            </p:cNvSpPr>
            <p:nvPr/>
          </p:nvSpPr>
          <p:spPr bwMode="auto">
            <a:xfrm>
              <a:off x="621" y="1967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" name="Line 201"/>
            <p:cNvSpPr>
              <a:spLocks noChangeShapeType="1"/>
            </p:cNvSpPr>
            <p:nvPr/>
          </p:nvSpPr>
          <p:spPr bwMode="auto">
            <a:xfrm>
              <a:off x="1040" y="1290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" name="Line 202"/>
            <p:cNvSpPr>
              <a:spLocks noChangeShapeType="1"/>
            </p:cNvSpPr>
            <p:nvPr/>
          </p:nvSpPr>
          <p:spPr bwMode="auto">
            <a:xfrm>
              <a:off x="956" y="1168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5" name="Rectangle 203"/>
            <p:cNvSpPr>
              <a:spLocks noChangeArrowheads="1"/>
            </p:cNvSpPr>
            <p:nvPr/>
          </p:nvSpPr>
          <p:spPr bwMode="auto">
            <a:xfrm>
              <a:off x="624" y="1152"/>
              <a:ext cx="729" cy="1002"/>
            </a:xfrm>
            <a:prstGeom prst="rect">
              <a:avLst/>
            </a:prstGeom>
            <a:solidFill>
              <a:srgbClr val="0066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226" name="Line 204"/>
            <p:cNvSpPr>
              <a:spLocks noChangeShapeType="1"/>
            </p:cNvSpPr>
            <p:nvPr/>
          </p:nvSpPr>
          <p:spPr bwMode="auto">
            <a:xfrm>
              <a:off x="633" y="1468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7" name="Line 205"/>
            <p:cNvSpPr>
              <a:spLocks noChangeShapeType="1"/>
            </p:cNvSpPr>
            <p:nvPr/>
          </p:nvSpPr>
          <p:spPr bwMode="auto">
            <a:xfrm>
              <a:off x="990" y="1161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8" name="Line 206"/>
            <p:cNvSpPr>
              <a:spLocks noChangeShapeType="1"/>
            </p:cNvSpPr>
            <p:nvPr/>
          </p:nvSpPr>
          <p:spPr bwMode="auto">
            <a:xfrm>
              <a:off x="633" y="1960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9" name="Line 207"/>
            <p:cNvSpPr>
              <a:spLocks noChangeShapeType="1"/>
            </p:cNvSpPr>
            <p:nvPr/>
          </p:nvSpPr>
          <p:spPr bwMode="auto">
            <a:xfrm>
              <a:off x="655" y="1283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0" name="Line 208"/>
            <p:cNvSpPr>
              <a:spLocks noChangeShapeType="1"/>
            </p:cNvSpPr>
            <p:nvPr/>
          </p:nvSpPr>
          <p:spPr bwMode="auto">
            <a:xfrm>
              <a:off x="674" y="1386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1" name="Line 209"/>
            <p:cNvSpPr>
              <a:spLocks noChangeShapeType="1"/>
            </p:cNvSpPr>
            <p:nvPr/>
          </p:nvSpPr>
          <p:spPr bwMode="auto">
            <a:xfrm>
              <a:off x="717" y="1571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2" name="Line 210"/>
            <p:cNvSpPr>
              <a:spLocks noChangeShapeType="1"/>
            </p:cNvSpPr>
            <p:nvPr/>
          </p:nvSpPr>
          <p:spPr bwMode="auto">
            <a:xfrm>
              <a:off x="779" y="1777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3" name="Line 211"/>
            <p:cNvSpPr>
              <a:spLocks noChangeShapeType="1"/>
            </p:cNvSpPr>
            <p:nvPr/>
          </p:nvSpPr>
          <p:spPr bwMode="auto">
            <a:xfrm>
              <a:off x="739" y="1696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4" name="Line 212"/>
            <p:cNvSpPr>
              <a:spLocks noChangeShapeType="1"/>
            </p:cNvSpPr>
            <p:nvPr/>
          </p:nvSpPr>
          <p:spPr bwMode="auto">
            <a:xfrm>
              <a:off x="906" y="1878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" name="Line 213"/>
            <p:cNvSpPr>
              <a:spLocks noChangeShapeType="1"/>
            </p:cNvSpPr>
            <p:nvPr/>
          </p:nvSpPr>
          <p:spPr bwMode="auto">
            <a:xfrm>
              <a:off x="1176" y="2105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6" name="Line 214"/>
            <p:cNvSpPr>
              <a:spLocks noChangeShapeType="1"/>
            </p:cNvSpPr>
            <p:nvPr/>
          </p:nvSpPr>
          <p:spPr bwMode="auto">
            <a:xfrm>
              <a:off x="717" y="2063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7" name="Line 215"/>
            <p:cNvSpPr>
              <a:spLocks noChangeShapeType="1"/>
            </p:cNvSpPr>
            <p:nvPr/>
          </p:nvSpPr>
          <p:spPr bwMode="auto">
            <a:xfrm>
              <a:off x="1136" y="1386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8" name="Line 216"/>
            <p:cNvSpPr>
              <a:spLocks noChangeShapeType="1"/>
            </p:cNvSpPr>
            <p:nvPr/>
          </p:nvSpPr>
          <p:spPr bwMode="auto">
            <a:xfrm>
              <a:off x="1052" y="1264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9" name="Rectangle 217"/>
            <p:cNvSpPr>
              <a:spLocks noChangeArrowheads="1"/>
            </p:cNvSpPr>
            <p:nvPr/>
          </p:nvSpPr>
          <p:spPr bwMode="auto">
            <a:xfrm>
              <a:off x="720" y="1248"/>
              <a:ext cx="729" cy="1002"/>
            </a:xfrm>
            <a:prstGeom prst="rect">
              <a:avLst/>
            </a:prstGeom>
            <a:solidFill>
              <a:srgbClr val="0066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240" name="Line 218"/>
            <p:cNvSpPr>
              <a:spLocks noChangeShapeType="1"/>
            </p:cNvSpPr>
            <p:nvPr/>
          </p:nvSpPr>
          <p:spPr bwMode="auto">
            <a:xfrm>
              <a:off x="729" y="1564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1" name="Line 219"/>
            <p:cNvSpPr>
              <a:spLocks noChangeShapeType="1"/>
            </p:cNvSpPr>
            <p:nvPr/>
          </p:nvSpPr>
          <p:spPr bwMode="auto">
            <a:xfrm>
              <a:off x="1086" y="1257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2" name="Line 220"/>
            <p:cNvSpPr>
              <a:spLocks noChangeShapeType="1"/>
            </p:cNvSpPr>
            <p:nvPr/>
          </p:nvSpPr>
          <p:spPr bwMode="auto">
            <a:xfrm>
              <a:off x="729" y="2056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3" name="Line 221"/>
            <p:cNvSpPr>
              <a:spLocks noChangeShapeType="1"/>
            </p:cNvSpPr>
            <p:nvPr/>
          </p:nvSpPr>
          <p:spPr bwMode="auto">
            <a:xfrm>
              <a:off x="751" y="1379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4" name="Line 222"/>
            <p:cNvSpPr>
              <a:spLocks noChangeShapeType="1"/>
            </p:cNvSpPr>
            <p:nvPr/>
          </p:nvSpPr>
          <p:spPr bwMode="auto">
            <a:xfrm>
              <a:off x="770" y="1482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5" name="Line 223"/>
            <p:cNvSpPr>
              <a:spLocks noChangeShapeType="1"/>
            </p:cNvSpPr>
            <p:nvPr/>
          </p:nvSpPr>
          <p:spPr bwMode="auto">
            <a:xfrm>
              <a:off x="813" y="1667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6" name="Line 224"/>
            <p:cNvSpPr>
              <a:spLocks noChangeShapeType="1"/>
            </p:cNvSpPr>
            <p:nvPr/>
          </p:nvSpPr>
          <p:spPr bwMode="auto">
            <a:xfrm>
              <a:off x="875" y="1873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7" name="Line 225"/>
            <p:cNvSpPr>
              <a:spLocks noChangeShapeType="1"/>
            </p:cNvSpPr>
            <p:nvPr/>
          </p:nvSpPr>
          <p:spPr bwMode="auto">
            <a:xfrm>
              <a:off x="835" y="1792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8" name="Line 226"/>
            <p:cNvSpPr>
              <a:spLocks noChangeShapeType="1"/>
            </p:cNvSpPr>
            <p:nvPr/>
          </p:nvSpPr>
          <p:spPr bwMode="auto">
            <a:xfrm>
              <a:off x="1002" y="1974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9" name="Line 227"/>
            <p:cNvSpPr>
              <a:spLocks noChangeShapeType="1"/>
            </p:cNvSpPr>
            <p:nvPr/>
          </p:nvSpPr>
          <p:spPr bwMode="auto">
            <a:xfrm>
              <a:off x="1272" y="2201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0" name="Line 228"/>
            <p:cNvSpPr>
              <a:spLocks noChangeShapeType="1"/>
            </p:cNvSpPr>
            <p:nvPr/>
          </p:nvSpPr>
          <p:spPr bwMode="auto">
            <a:xfrm>
              <a:off x="813" y="2159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1" name="Line 229"/>
            <p:cNvSpPr>
              <a:spLocks noChangeShapeType="1"/>
            </p:cNvSpPr>
            <p:nvPr/>
          </p:nvSpPr>
          <p:spPr bwMode="auto">
            <a:xfrm>
              <a:off x="1232" y="1482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2" name="Line 230"/>
            <p:cNvSpPr>
              <a:spLocks noChangeShapeType="1"/>
            </p:cNvSpPr>
            <p:nvPr/>
          </p:nvSpPr>
          <p:spPr bwMode="auto">
            <a:xfrm>
              <a:off x="1148" y="1360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231"/>
          <p:cNvGrpSpPr>
            <a:grpSpLocks/>
          </p:cNvGrpSpPr>
          <p:nvPr/>
        </p:nvGrpSpPr>
        <p:grpSpPr bwMode="auto">
          <a:xfrm>
            <a:off x="3179005" y="4118371"/>
            <a:ext cx="640655" cy="862534"/>
            <a:chOff x="432" y="960"/>
            <a:chExt cx="1029" cy="1290"/>
          </a:xfrm>
        </p:grpSpPr>
        <p:sp>
          <p:nvSpPr>
            <p:cNvPr id="254" name="Rectangle 232"/>
            <p:cNvSpPr>
              <a:spLocks noChangeArrowheads="1"/>
            </p:cNvSpPr>
            <p:nvPr/>
          </p:nvSpPr>
          <p:spPr bwMode="auto">
            <a:xfrm>
              <a:off x="432" y="960"/>
              <a:ext cx="729" cy="100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255" name="Line 233"/>
            <p:cNvSpPr>
              <a:spLocks noChangeShapeType="1"/>
            </p:cNvSpPr>
            <p:nvPr/>
          </p:nvSpPr>
          <p:spPr bwMode="auto">
            <a:xfrm>
              <a:off x="441" y="1276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6" name="Line 234"/>
            <p:cNvSpPr>
              <a:spLocks noChangeShapeType="1"/>
            </p:cNvSpPr>
            <p:nvPr/>
          </p:nvSpPr>
          <p:spPr bwMode="auto">
            <a:xfrm>
              <a:off x="798" y="969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7" name="Line 235"/>
            <p:cNvSpPr>
              <a:spLocks noChangeShapeType="1"/>
            </p:cNvSpPr>
            <p:nvPr/>
          </p:nvSpPr>
          <p:spPr bwMode="auto">
            <a:xfrm>
              <a:off x="441" y="1768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8" name="Line 236"/>
            <p:cNvSpPr>
              <a:spLocks noChangeShapeType="1"/>
            </p:cNvSpPr>
            <p:nvPr/>
          </p:nvSpPr>
          <p:spPr bwMode="auto">
            <a:xfrm>
              <a:off x="463" y="1091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9" name="Line 237"/>
            <p:cNvSpPr>
              <a:spLocks noChangeShapeType="1"/>
            </p:cNvSpPr>
            <p:nvPr/>
          </p:nvSpPr>
          <p:spPr bwMode="auto">
            <a:xfrm>
              <a:off x="482" y="1194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0" name="Line 238"/>
            <p:cNvSpPr>
              <a:spLocks noChangeShapeType="1"/>
            </p:cNvSpPr>
            <p:nvPr/>
          </p:nvSpPr>
          <p:spPr bwMode="auto">
            <a:xfrm>
              <a:off x="525" y="1379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1" name="Line 239"/>
            <p:cNvSpPr>
              <a:spLocks noChangeShapeType="1"/>
            </p:cNvSpPr>
            <p:nvPr/>
          </p:nvSpPr>
          <p:spPr bwMode="auto">
            <a:xfrm>
              <a:off x="587" y="1585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2" name="Line 240"/>
            <p:cNvSpPr>
              <a:spLocks noChangeShapeType="1"/>
            </p:cNvSpPr>
            <p:nvPr/>
          </p:nvSpPr>
          <p:spPr bwMode="auto">
            <a:xfrm>
              <a:off x="547" y="1504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3" name="Line 241"/>
            <p:cNvSpPr>
              <a:spLocks noChangeShapeType="1"/>
            </p:cNvSpPr>
            <p:nvPr/>
          </p:nvSpPr>
          <p:spPr bwMode="auto">
            <a:xfrm>
              <a:off x="714" y="1686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4" name="Line 242"/>
            <p:cNvSpPr>
              <a:spLocks noChangeShapeType="1"/>
            </p:cNvSpPr>
            <p:nvPr/>
          </p:nvSpPr>
          <p:spPr bwMode="auto">
            <a:xfrm>
              <a:off x="984" y="1913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5" name="Line 243"/>
            <p:cNvSpPr>
              <a:spLocks noChangeShapeType="1"/>
            </p:cNvSpPr>
            <p:nvPr/>
          </p:nvSpPr>
          <p:spPr bwMode="auto">
            <a:xfrm>
              <a:off x="525" y="1871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" name="Line 244"/>
            <p:cNvSpPr>
              <a:spLocks noChangeShapeType="1"/>
            </p:cNvSpPr>
            <p:nvPr/>
          </p:nvSpPr>
          <p:spPr bwMode="auto">
            <a:xfrm>
              <a:off x="944" y="1194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7" name="Line 245"/>
            <p:cNvSpPr>
              <a:spLocks noChangeShapeType="1"/>
            </p:cNvSpPr>
            <p:nvPr/>
          </p:nvSpPr>
          <p:spPr bwMode="auto">
            <a:xfrm>
              <a:off x="860" y="1072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8" name="Rectangle 246"/>
            <p:cNvSpPr>
              <a:spLocks noChangeArrowheads="1"/>
            </p:cNvSpPr>
            <p:nvPr/>
          </p:nvSpPr>
          <p:spPr bwMode="auto">
            <a:xfrm>
              <a:off x="528" y="1056"/>
              <a:ext cx="729" cy="100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269" name="Line 247"/>
            <p:cNvSpPr>
              <a:spLocks noChangeShapeType="1"/>
            </p:cNvSpPr>
            <p:nvPr/>
          </p:nvSpPr>
          <p:spPr bwMode="auto">
            <a:xfrm>
              <a:off x="537" y="1372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0" name="Line 248"/>
            <p:cNvSpPr>
              <a:spLocks noChangeShapeType="1"/>
            </p:cNvSpPr>
            <p:nvPr/>
          </p:nvSpPr>
          <p:spPr bwMode="auto">
            <a:xfrm>
              <a:off x="894" y="1065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1" name="Line 249"/>
            <p:cNvSpPr>
              <a:spLocks noChangeShapeType="1"/>
            </p:cNvSpPr>
            <p:nvPr/>
          </p:nvSpPr>
          <p:spPr bwMode="auto">
            <a:xfrm>
              <a:off x="537" y="1864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2" name="Line 250"/>
            <p:cNvSpPr>
              <a:spLocks noChangeShapeType="1"/>
            </p:cNvSpPr>
            <p:nvPr/>
          </p:nvSpPr>
          <p:spPr bwMode="auto">
            <a:xfrm>
              <a:off x="559" y="1187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3" name="Line 251"/>
            <p:cNvSpPr>
              <a:spLocks noChangeShapeType="1"/>
            </p:cNvSpPr>
            <p:nvPr/>
          </p:nvSpPr>
          <p:spPr bwMode="auto">
            <a:xfrm>
              <a:off x="578" y="1290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4" name="Line 252"/>
            <p:cNvSpPr>
              <a:spLocks noChangeShapeType="1"/>
            </p:cNvSpPr>
            <p:nvPr/>
          </p:nvSpPr>
          <p:spPr bwMode="auto">
            <a:xfrm>
              <a:off x="621" y="1475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5" name="Line 253"/>
            <p:cNvSpPr>
              <a:spLocks noChangeShapeType="1"/>
            </p:cNvSpPr>
            <p:nvPr/>
          </p:nvSpPr>
          <p:spPr bwMode="auto">
            <a:xfrm>
              <a:off x="683" y="1681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6" name="Line 254"/>
            <p:cNvSpPr>
              <a:spLocks noChangeShapeType="1"/>
            </p:cNvSpPr>
            <p:nvPr/>
          </p:nvSpPr>
          <p:spPr bwMode="auto">
            <a:xfrm>
              <a:off x="643" y="1600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7" name="Line 255"/>
            <p:cNvSpPr>
              <a:spLocks noChangeShapeType="1"/>
            </p:cNvSpPr>
            <p:nvPr/>
          </p:nvSpPr>
          <p:spPr bwMode="auto">
            <a:xfrm>
              <a:off x="810" y="1782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8" name="Line 256"/>
            <p:cNvSpPr>
              <a:spLocks noChangeShapeType="1"/>
            </p:cNvSpPr>
            <p:nvPr/>
          </p:nvSpPr>
          <p:spPr bwMode="auto">
            <a:xfrm>
              <a:off x="1080" y="2009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9" name="Line 257"/>
            <p:cNvSpPr>
              <a:spLocks noChangeShapeType="1"/>
            </p:cNvSpPr>
            <p:nvPr/>
          </p:nvSpPr>
          <p:spPr bwMode="auto">
            <a:xfrm>
              <a:off x="621" y="1967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0" name="Line 258"/>
            <p:cNvSpPr>
              <a:spLocks noChangeShapeType="1"/>
            </p:cNvSpPr>
            <p:nvPr/>
          </p:nvSpPr>
          <p:spPr bwMode="auto">
            <a:xfrm>
              <a:off x="1040" y="1290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1" name="Line 259"/>
            <p:cNvSpPr>
              <a:spLocks noChangeShapeType="1"/>
            </p:cNvSpPr>
            <p:nvPr/>
          </p:nvSpPr>
          <p:spPr bwMode="auto">
            <a:xfrm>
              <a:off x="956" y="1168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2" name="Rectangle 260"/>
            <p:cNvSpPr>
              <a:spLocks noChangeArrowheads="1"/>
            </p:cNvSpPr>
            <p:nvPr/>
          </p:nvSpPr>
          <p:spPr bwMode="auto">
            <a:xfrm>
              <a:off x="624" y="1152"/>
              <a:ext cx="729" cy="100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283" name="Line 261"/>
            <p:cNvSpPr>
              <a:spLocks noChangeShapeType="1"/>
            </p:cNvSpPr>
            <p:nvPr/>
          </p:nvSpPr>
          <p:spPr bwMode="auto">
            <a:xfrm>
              <a:off x="633" y="1468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4" name="Line 262"/>
            <p:cNvSpPr>
              <a:spLocks noChangeShapeType="1"/>
            </p:cNvSpPr>
            <p:nvPr/>
          </p:nvSpPr>
          <p:spPr bwMode="auto">
            <a:xfrm>
              <a:off x="990" y="1161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5" name="Line 263"/>
            <p:cNvSpPr>
              <a:spLocks noChangeShapeType="1"/>
            </p:cNvSpPr>
            <p:nvPr/>
          </p:nvSpPr>
          <p:spPr bwMode="auto">
            <a:xfrm>
              <a:off x="633" y="1960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6" name="Line 264"/>
            <p:cNvSpPr>
              <a:spLocks noChangeShapeType="1"/>
            </p:cNvSpPr>
            <p:nvPr/>
          </p:nvSpPr>
          <p:spPr bwMode="auto">
            <a:xfrm>
              <a:off x="655" y="1283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7" name="Line 265"/>
            <p:cNvSpPr>
              <a:spLocks noChangeShapeType="1"/>
            </p:cNvSpPr>
            <p:nvPr/>
          </p:nvSpPr>
          <p:spPr bwMode="auto">
            <a:xfrm>
              <a:off x="674" y="1386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8" name="Line 266"/>
            <p:cNvSpPr>
              <a:spLocks noChangeShapeType="1"/>
            </p:cNvSpPr>
            <p:nvPr/>
          </p:nvSpPr>
          <p:spPr bwMode="auto">
            <a:xfrm>
              <a:off x="717" y="1571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9" name="Line 267"/>
            <p:cNvSpPr>
              <a:spLocks noChangeShapeType="1"/>
            </p:cNvSpPr>
            <p:nvPr/>
          </p:nvSpPr>
          <p:spPr bwMode="auto">
            <a:xfrm>
              <a:off x="779" y="1777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0" name="Line 268"/>
            <p:cNvSpPr>
              <a:spLocks noChangeShapeType="1"/>
            </p:cNvSpPr>
            <p:nvPr/>
          </p:nvSpPr>
          <p:spPr bwMode="auto">
            <a:xfrm>
              <a:off x="739" y="1696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1" name="Line 269"/>
            <p:cNvSpPr>
              <a:spLocks noChangeShapeType="1"/>
            </p:cNvSpPr>
            <p:nvPr/>
          </p:nvSpPr>
          <p:spPr bwMode="auto">
            <a:xfrm>
              <a:off x="906" y="1878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2" name="Line 270"/>
            <p:cNvSpPr>
              <a:spLocks noChangeShapeType="1"/>
            </p:cNvSpPr>
            <p:nvPr/>
          </p:nvSpPr>
          <p:spPr bwMode="auto">
            <a:xfrm>
              <a:off x="1176" y="2105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3" name="Line 271"/>
            <p:cNvSpPr>
              <a:spLocks noChangeShapeType="1"/>
            </p:cNvSpPr>
            <p:nvPr/>
          </p:nvSpPr>
          <p:spPr bwMode="auto">
            <a:xfrm>
              <a:off x="717" y="2063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4" name="Line 272"/>
            <p:cNvSpPr>
              <a:spLocks noChangeShapeType="1"/>
            </p:cNvSpPr>
            <p:nvPr/>
          </p:nvSpPr>
          <p:spPr bwMode="auto">
            <a:xfrm>
              <a:off x="1136" y="1386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5" name="Line 273"/>
            <p:cNvSpPr>
              <a:spLocks noChangeShapeType="1"/>
            </p:cNvSpPr>
            <p:nvPr/>
          </p:nvSpPr>
          <p:spPr bwMode="auto">
            <a:xfrm>
              <a:off x="1052" y="1264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6" name="Rectangle 274"/>
            <p:cNvSpPr>
              <a:spLocks noChangeArrowheads="1"/>
            </p:cNvSpPr>
            <p:nvPr/>
          </p:nvSpPr>
          <p:spPr bwMode="auto">
            <a:xfrm>
              <a:off x="720" y="1248"/>
              <a:ext cx="729" cy="100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400">
                <a:latin typeface="Times New Roman" pitchFamily="18" charset="0"/>
              </a:endParaRPr>
            </a:p>
          </p:txBody>
        </p:sp>
        <p:sp>
          <p:nvSpPr>
            <p:cNvPr id="297" name="Line 275"/>
            <p:cNvSpPr>
              <a:spLocks noChangeShapeType="1"/>
            </p:cNvSpPr>
            <p:nvPr/>
          </p:nvSpPr>
          <p:spPr bwMode="auto">
            <a:xfrm>
              <a:off x="729" y="1564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8" name="Line 276"/>
            <p:cNvSpPr>
              <a:spLocks noChangeShapeType="1"/>
            </p:cNvSpPr>
            <p:nvPr/>
          </p:nvSpPr>
          <p:spPr bwMode="auto">
            <a:xfrm>
              <a:off x="1086" y="1257"/>
              <a:ext cx="0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9" name="Line 277"/>
            <p:cNvSpPr>
              <a:spLocks noChangeShapeType="1"/>
            </p:cNvSpPr>
            <p:nvPr/>
          </p:nvSpPr>
          <p:spPr bwMode="auto">
            <a:xfrm>
              <a:off x="729" y="2056"/>
              <a:ext cx="7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0" name="Line 278"/>
            <p:cNvSpPr>
              <a:spLocks noChangeShapeType="1"/>
            </p:cNvSpPr>
            <p:nvPr/>
          </p:nvSpPr>
          <p:spPr bwMode="auto">
            <a:xfrm>
              <a:off x="751" y="1379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1" name="Line 279"/>
            <p:cNvSpPr>
              <a:spLocks noChangeShapeType="1"/>
            </p:cNvSpPr>
            <p:nvPr/>
          </p:nvSpPr>
          <p:spPr bwMode="auto">
            <a:xfrm>
              <a:off x="770" y="1482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2" name="Line 280"/>
            <p:cNvSpPr>
              <a:spLocks noChangeShapeType="1"/>
            </p:cNvSpPr>
            <p:nvPr/>
          </p:nvSpPr>
          <p:spPr bwMode="auto">
            <a:xfrm>
              <a:off x="813" y="1667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3" name="Line 281"/>
            <p:cNvSpPr>
              <a:spLocks noChangeShapeType="1"/>
            </p:cNvSpPr>
            <p:nvPr/>
          </p:nvSpPr>
          <p:spPr bwMode="auto">
            <a:xfrm>
              <a:off x="875" y="1873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4" name="Line 282"/>
            <p:cNvSpPr>
              <a:spLocks noChangeShapeType="1"/>
            </p:cNvSpPr>
            <p:nvPr/>
          </p:nvSpPr>
          <p:spPr bwMode="auto">
            <a:xfrm>
              <a:off x="835" y="1792"/>
              <a:ext cx="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5" name="Line 283"/>
            <p:cNvSpPr>
              <a:spLocks noChangeShapeType="1"/>
            </p:cNvSpPr>
            <p:nvPr/>
          </p:nvSpPr>
          <p:spPr bwMode="auto">
            <a:xfrm>
              <a:off x="1002" y="1974"/>
              <a:ext cx="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6" name="Line 284"/>
            <p:cNvSpPr>
              <a:spLocks noChangeShapeType="1"/>
            </p:cNvSpPr>
            <p:nvPr/>
          </p:nvSpPr>
          <p:spPr bwMode="auto">
            <a:xfrm>
              <a:off x="1272" y="2201"/>
              <a:ext cx="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7" name="Line 285"/>
            <p:cNvSpPr>
              <a:spLocks noChangeShapeType="1"/>
            </p:cNvSpPr>
            <p:nvPr/>
          </p:nvSpPr>
          <p:spPr bwMode="auto">
            <a:xfrm>
              <a:off x="813" y="2159"/>
              <a:ext cx="1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8" name="Line 286"/>
            <p:cNvSpPr>
              <a:spLocks noChangeShapeType="1"/>
            </p:cNvSpPr>
            <p:nvPr/>
          </p:nvSpPr>
          <p:spPr bwMode="auto">
            <a:xfrm>
              <a:off x="1232" y="1482"/>
              <a:ext cx="1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9" name="Line 287"/>
            <p:cNvSpPr>
              <a:spLocks noChangeShapeType="1"/>
            </p:cNvSpPr>
            <p:nvPr/>
          </p:nvSpPr>
          <p:spPr bwMode="auto">
            <a:xfrm>
              <a:off x="1148" y="1360"/>
              <a:ext cx="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0" name="Text Box 288"/>
          <p:cNvSpPr txBox="1">
            <a:spLocks noChangeArrowheads="1"/>
          </p:cNvSpPr>
          <p:nvPr/>
        </p:nvSpPr>
        <p:spPr bwMode="auto">
          <a:xfrm>
            <a:off x="1416416" y="567823"/>
            <a:ext cx="46085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en-US" sz="1400" b="1" dirty="0" smtClean="0">
                <a:latin typeface="Times New Roman" pitchFamily="18" charset="0"/>
              </a:rPr>
              <a:t>Торговые документы</a:t>
            </a:r>
            <a:r>
              <a:rPr lang="ru-RU" altLang="en-US" sz="1400" dirty="0" smtClean="0">
                <a:latin typeface="Times New Roman" pitchFamily="18" charset="0"/>
              </a:rPr>
              <a:t> - Квотирование, Заказ, Счет и т.п.</a:t>
            </a:r>
            <a:endParaRPr lang="en-GB" altLang="en-US" sz="1400" dirty="0">
              <a:latin typeface="Times New Roman" pitchFamily="18" charset="0"/>
            </a:endParaRPr>
          </a:p>
        </p:txBody>
      </p:sp>
      <p:sp>
        <p:nvSpPr>
          <p:cNvPr id="311" name="Text Box 289"/>
          <p:cNvSpPr txBox="1">
            <a:spLocks noChangeArrowheads="1"/>
          </p:cNvSpPr>
          <p:nvPr/>
        </p:nvSpPr>
        <p:spPr bwMode="auto">
          <a:xfrm>
            <a:off x="2042920" y="1363494"/>
            <a:ext cx="66967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333851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tabLst>
                <a:tab pos="333851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tabLst>
                <a:tab pos="333851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tabLst>
                <a:tab pos="333851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tabLst>
                <a:tab pos="333851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3851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3851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3851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3851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en-US" sz="1400" b="1" dirty="0" smtClean="0">
                <a:latin typeface="Times New Roman" pitchFamily="18" charset="0"/>
              </a:rPr>
              <a:t>Документы управления материальными потоками - </a:t>
            </a:r>
            <a:r>
              <a:rPr lang="ru-RU" altLang="en-US" sz="1400" dirty="0" smtClean="0">
                <a:latin typeface="Times New Roman" pitchFamily="18" charset="0"/>
              </a:rPr>
              <a:t>уведомление об отправке, комплектовочный лист, упаковочный лист и т. п.</a:t>
            </a:r>
            <a:endParaRPr lang="en-GB" altLang="en-US" sz="1400" dirty="0">
              <a:latin typeface="Times New Roman" pitchFamily="18" charset="0"/>
            </a:endParaRPr>
          </a:p>
        </p:txBody>
      </p:sp>
      <p:sp>
        <p:nvSpPr>
          <p:cNvPr id="312" name="Text Box 290"/>
          <p:cNvSpPr txBox="1">
            <a:spLocks noChangeArrowheads="1"/>
          </p:cNvSpPr>
          <p:nvPr/>
        </p:nvSpPr>
        <p:spPr bwMode="auto">
          <a:xfrm>
            <a:off x="2771800" y="2395624"/>
            <a:ext cx="58326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en-US" sz="1400" b="1" dirty="0" smtClean="0">
                <a:latin typeface="Times New Roman" pitchFamily="18" charset="0"/>
              </a:rPr>
              <a:t>Транспортные документы </a:t>
            </a:r>
            <a:r>
              <a:rPr lang="ru-RU" altLang="en-US" sz="1400" dirty="0" smtClean="0">
                <a:latin typeface="Times New Roman" pitchFamily="18" charset="0"/>
              </a:rPr>
              <a:t>- коносамент, инструкции по отгрузке и т. п.</a:t>
            </a:r>
            <a:endParaRPr lang="en-GB" altLang="en-US" sz="1400" dirty="0">
              <a:latin typeface="Times New Roman" pitchFamily="18" charset="0"/>
            </a:endParaRPr>
          </a:p>
        </p:txBody>
      </p:sp>
      <p:sp>
        <p:nvSpPr>
          <p:cNvPr id="313" name="Text Box 291"/>
          <p:cNvSpPr txBox="1">
            <a:spLocks noChangeArrowheads="1"/>
          </p:cNvSpPr>
          <p:nvPr/>
        </p:nvSpPr>
        <p:spPr bwMode="auto">
          <a:xfrm>
            <a:off x="3275856" y="3161688"/>
            <a:ext cx="56886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2095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tabLst>
                <a:tab pos="2095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tabLst>
                <a:tab pos="2095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tabLst>
                <a:tab pos="2095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tabLst>
                <a:tab pos="2095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95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95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95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95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en-US" sz="1400" b="1" dirty="0" smtClean="0">
                <a:latin typeface="Times New Roman" pitchFamily="18" charset="0"/>
              </a:rPr>
              <a:t>Таможенные документы </a:t>
            </a:r>
            <a:r>
              <a:rPr lang="ru-RU" altLang="en-US" sz="1400" dirty="0" smtClean="0">
                <a:latin typeface="Times New Roman" pitchFamily="18" charset="0"/>
              </a:rPr>
              <a:t>- экспортные, импортные, транзитные декларации, грузовые отчеты и т. п.</a:t>
            </a:r>
            <a:endParaRPr lang="en-GB" altLang="en-US" sz="1400" dirty="0">
              <a:latin typeface="Times New Roman" pitchFamily="18" charset="0"/>
            </a:endParaRPr>
          </a:p>
        </p:txBody>
      </p:sp>
      <p:sp>
        <p:nvSpPr>
          <p:cNvPr id="314" name="Text Box 292"/>
          <p:cNvSpPr txBox="1">
            <a:spLocks noChangeArrowheads="1"/>
          </p:cNvSpPr>
          <p:nvPr/>
        </p:nvSpPr>
        <p:spPr bwMode="auto">
          <a:xfrm>
            <a:off x="3923928" y="4202203"/>
            <a:ext cx="45820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2767013" algn="l"/>
                <a:tab pos="2857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tabLst>
                <a:tab pos="2767013" algn="l"/>
                <a:tab pos="2857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tabLst>
                <a:tab pos="2767013" algn="l"/>
                <a:tab pos="2857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tabLst>
                <a:tab pos="2767013" algn="l"/>
                <a:tab pos="2857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tabLst>
                <a:tab pos="2767013" algn="l"/>
                <a:tab pos="2857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767013" algn="l"/>
                <a:tab pos="2857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767013" algn="l"/>
                <a:tab pos="2857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767013" algn="l"/>
                <a:tab pos="2857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767013" algn="l"/>
                <a:tab pos="285750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en-US" sz="1400" b="1" dirty="0" smtClean="0">
                <a:latin typeface="Times New Roman" pitchFamily="18" charset="0"/>
              </a:rPr>
              <a:t>Иные нормативные документы </a:t>
            </a:r>
            <a:r>
              <a:rPr lang="ru-RU" altLang="en-US" sz="1400" dirty="0" smtClean="0">
                <a:latin typeface="Times New Roman" pitchFamily="18" charset="0"/>
              </a:rPr>
              <a:t>- сертификат происхождения, СФС, перевозка опасных грузов и т. п.</a:t>
            </a:r>
            <a:endParaRPr lang="en-GB" altLang="en-US" sz="1400" dirty="0">
              <a:latin typeface="Times New Roman" pitchFamily="18" charset="0"/>
            </a:endParaRPr>
          </a:p>
        </p:txBody>
      </p:sp>
      <p:sp>
        <p:nvSpPr>
          <p:cNvPr id="315" name="Slide Number Placeholder 2"/>
          <p:cNvSpPr txBox="1">
            <a:spLocks/>
          </p:cNvSpPr>
          <p:nvPr/>
        </p:nvSpPr>
        <p:spPr>
          <a:xfrm>
            <a:off x="8505995" y="5892311"/>
            <a:ext cx="478200" cy="2191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311EB-095E-494E-84FD-CFDB06C32BA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6" name="object 368"/>
          <p:cNvSpPr txBox="1"/>
          <p:nvPr/>
        </p:nvSpPr>
        <p:spPr>
          <a:xfrm>
            <a:off x="616102" y="4745356"/>
            <a:ext cx="10013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Copyright</a:t>
            </a:r>
            <a:r>
              <a:rPr sz="11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UNECE</a:t>
            </a:r>
          </a:p>
        </p:txBody>
      </p:sp>
      <p:sp>
        <p:nvSpPr>
          <p:cNvPr id="317" name="TextBox 316"/>
          <p:cNvSpPr txBox="1"/>
          <p:nvPr/>
        </p:nvSpPr>
        <p:spPr>
          <a:xfrm>
            <a:off x="1" y="167125"/>
            <a:ext cx="91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altLang="en-US" b="1" dirty="0">
                <a:solidFill>
                  <a:srgbClr val="0070C0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КАТЕГОРИИ</a:t>
            </a:r>
            <a:r>
              <a:rPr lang="en-US" altLang="en-US" b="1" dirty="0">
                <a:solidFill>
                  <a:srgbClr val="0070C0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ru-RU" altLang="en-US" b="1" dirty="0">
                <a:solidFill>
                  <a:srgbClr val="0070C0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ДОКУМЕНТОВ НА ОСНОВЕ Формуляра-образца ООН (ФОООН) </a:t>
            </a:r>
            <a:endParaRPr lang="ru-RU" altLang="en-US" b="1" dirty="0">
              <a:solidFill>
                <a:srgbClr val="0070C0"/>
              </a:solidFill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2" y="555526"/>
            <a:ext cx="8136904" cy="42473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Единый административный документ (SAD, Европейский Союз)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Фитосанитарный сертификат (Конвенция по защите растений)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Сертификат происхождения (пересмотренная Киотская конвенция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ВТамО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Сертификат Всеобщей системы преференций (ВСП ЮНКТАД)</a:t>
            </a:r>
          </a:p>
          <a:p>
            <a:pPr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Декларация об опасных грузах (ЕЭК ООН) 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Транспортные и таможенные документы: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Книжка МДП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Carnet TIR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Уведомление об отправке почтовых посылок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 Post Convention)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Стандартный коносамент (Международная палата судоходства)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Инструкции по экспедированию грузов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FIATA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Международная дорожная накладная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Международная железнодорожная накладная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Универсальная авианакладная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IATA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Стандартизированные формы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(FAL 1-7)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67125"/>
            <a:ext cx="9161252" cy="367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Примеры международных документов на основе ФООНН (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UNLK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247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7544" y="1292858"/>
            <a:ext cx="8136904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оптимизируют затраты;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позволят отслеживать транзитные товары от места отправления до пункта  назначения на внутреннем рынке и по всему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позволят оперативно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реагировать на внешние факторы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изменения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увеличат скорость доставки продукции в неизменной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 места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производства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минимизируют влияние на окружающую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67125"/>
            <a:ext cx="91612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чем когда-либо, нам необходимы интеллектуальные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интермодальные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транспортные цепи поставок,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которые:</a:t>
            </a:r>
            <a:endParaRPr lang="tr-TR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480" y="3723878"/>
            <a:ext cx="8136904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работа всех заинтересованных сторон над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упрощением процедур торговли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дает возможность найти и реализовать экономически приемлемые и выгодные решения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42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606" y="729376"/>
            <a:ext cx="6932861" cy="59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383619"/>
            <a:ext cx="83534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0525" y="2031691"/>
            <a:ext cx="8362950" cy="56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0525" y="2571751"/>
            <a:ext cx="8362950" cy="492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0525" y="3057804"/>
            <a:ext cx="8362950" cy="50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0525" y="3536995"/>
            <a:ext cx="8362950" cy="492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0525" y="4015904"/>
            <a:ext cx="836295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0525" y="4509103"/>
            <a:ext cx="8362950" cy="492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" y="167125"/>
            <a:ext cx="91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Упрощенное представление о месте цифрового транспортного коридора 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PF BeauSans Pro" panose="02000500000000020004" pitchFamily="2" charset="0"/>
              </a:rPr>
              <a:t>при </a:t>
            </a:r>
            <a:r>
              <a:rPr lang="ru-RU" b="1" dirty="0" err="1" smtClean="0">
                <a:solidFill>
                  <a:schemeClr val="tx2"/>
                </a:solidFill>
                <a:latin typeface="PF BeauSans Pro" panose="02000500000000020004" pitchFamily="2" charset="0"/>
              </a:rPr>
              <a:t>мультимодальных</a:t>
            </a:r>
            <a:r>
              <a:rPr lang="ru-RU" b="1" dirty="0" smtClean="0">
                <a:solidFill>
                  <a:schemeClr val="tx2"/>
                </a:solidFill>
                <a:latin typeface="PF BeauSans Pro" panose="02000500000000020004" pitchFamily="2" charset="0"/>
              </a:rPr>
              <a:t> </a:t>
            </a:r>
            <a:r>
              <a:rPr lang="ru-RU" b="1" dirty="0">
                <a:solidFill>
                  <a:schemeClr val="tx2"/>
                </a:solidFill>
                <a:latin typeface="PF BeauSans Pro" panose="02000500000000020004" pitchFamily="2" charset="0"/>
              </a:rPr>
              <a:t>перевозках</a:t>
            </a:r>
            <a:endParaRPr lang="ru-RU" b="1" dirty="0">
              <a:solidFill>
                <a:schemeClr val="tx2"/>
              </a:solidFill>
              <a:latin typeface="PF BeauSans Pro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2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1" y="686011"/>
            <a:ext cx="7010977" cy="3820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AutoShape 3"/>
          <p:cNvSpPr>
            <a:spLocks noChangeArrowheads="1"/>
          </p:cNvSpPr>
          <p:nvPr/>
        </p:nvSpPr>
        <p:spPr bwMode="auto">
          <a:xfrm>
            <a:off x="1" y="0"/>
            <a:ext cx="2057977" cy="571500"/>
          </a:xfrm>
          <a:prstGeom prst="wedgeRoundRectCallout">
            <a:avLst>
              <a:gd name="adj1" fmla="val 75498"/>
              <a:gd name="adj2" fmla="val 583845"/>
              <a:gd name="adj3" fmla="val 16667"/>
            </a:avLst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77922" tIns="38961" rIns="77922" bIns="38961"/>
          <a:lstStyle/>
          <a:p>
            <a:pPr algn="ctr"/>
            <a:r>
              <a:rPr lang="ru-RU" sz="1500" b="1" dirty="0">
                <a:latin typeface="Times New Roman" pitchFamily="18" charset="0"/>
              </a:rPr>
              <a:t>Рекомендация</a:t>
            </a:r>
            <a:r>
              <a:rPr lang="en-GB" sz="1500" b="1" dirty="0">
                <a:latin typeface="Times New Roman" pitchFamily="18" charset="0"/>
              </a:rPr>
              <a:t>:19</a:t>
            </a:r>
          </a:p>
          <a:p>
            <a:pPr algn="ctr"/>
            <a:r>
              <a:rPr lang="ru-RU" sz="1500" b="1" dirty="0">
                <a:latin typeface="Times New Roman" pitchFamily="18" charset="0"/>
              </a:rPr>
              <a:t>Вид транспорта</a:t>
            </a:r>
            <a:endParaRPr lang="en-GB" sz="1500" b="1" dirty="0">
              <a:latin typeface="Times New Roman" pitchFamily="18" charset="0"/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2674216" y="0"/>
            <a:ext cx="2290329" cy="628230"/>
          </a:xfrm>
          <a:prstGeom prst="wedgeRoundRectCallout">
            <a:avLst>
              <a:gd name="adj1" fmla="val -7419"/>
              <a:gd name="adj2" fmla="val 519367"/>
              <a:gd name="adj3" fmla="val 16667"/>
            </a:avLst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77922" tIns="38961" rIns="77922" bIns="38961"/>
          <a:lstStyle/>
          <a:p>
            <a:pPr algn="ctr"/>
            <a:r>
              <a:rPr lang="ru-RU" sz="1600" b="1" dirty="0">
                <a:latin typeface="Times New Roman" pitchFamily="18" charset="0"/>
              </a:rPr>
              <a:t>Рекомендация</a:t>
            </a:r>
            <a:r>
              <a:rPr lang="en-GB" sz="1600" b="1" dirty="0">
                <a:latin typeface="Times New Roman" pitchFamily="18" charset="0"/>
              </a:rPr>
              <a:t>:16</a:t>
            </a:r>
          </a:p>
          <a:p>
            <a:pPr algn="ctr"/>
            <a:r>
              <a:rPr lang="ru-RU" sz="1600" b="1" dirty="0">
                <a:latin typeface="Times New Roman" pitchFamily="18" charset="0"/>
              </a:rPr>
              <a:t>ЛОКОД ООН</a:t>
            </a:r>
            <a:endParaRPr lang="en-GB" sz="1600" b="1" dirty="0">
              <a:latin typeface="Times New Roman" pitchFamily="18" charset="0"/>
            </a:endParaRP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5029489" y="171241"/>
            <a:ext cx="2133023" cy="514770"/>
          </a:xfrm>
          <a:prstGeom prst="wedgeRoundRectCallout">
            <a:avLst>
              <a:gd name="adj1" fmla="val 46130"/>
              <a:gd name="adj2" fmla="val 447454"/>
              <a:gd name="adj3" fmla="val 16667"/>
            </a:avLst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77922" tIns="38961" rIns="77922" bIns="38961"/>
          <a:lstStyle/>
          <a:p>
            <a:pPr algn="ctr"/>
            <a:r>
              <a:rPr lang="ru-RU" sz="1600" b="1" dirty="0">
                <a:latin typeface="Times New Roman" pitchFamily="18" charset="0"/>
              </a:rPr>
              <a:t>Код страны </a:t>
            </a:r>
            <a:r>
              <a:rPr lang="en-GB" sz="1600" b="1" dirty="0">
                <a:latin typeface="Times New Roman" pitchFamily="18" charset="0"/>
              </a:rPr>
              <a:t>ISO</a:t>
            </a:r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7315489" y="0"/>
            <a:ext cx="1828511" cy="800520"/>
          </a:xfrm>
          <a:prstGeom prst="wedgeRoundRectCallout">
            <a:avLst>
              <a:gd name="adj1" fmla="val -156621"/>
              <a:gd name="adj2" fmla="val 393688"/>
              <a:gd name="adj3" fmla="val 16667"/>
            </a:avLst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77922" tIns="38961" rIns="77922" bIns="38961"/>
          <a:lstStyle/>
          <a:p>
            <a:pPr algn="ctr"/>
            <a:r>
              <a:rPr lang="ru-RU" sz="1600" b="1" dirty="0">
                <a:latin typeface="Times New Roman" pitchFamily="18" charset="0"/>
              </a:rPr>
              <a:t>Рек</a:t>
            </a:r>
            <a:r>
              <a:rPr lang="en-GB" sz="1600" b="1" dirty="0">
                <a:latin typeface="Times New Roman" pitchFamily="18" charset="0"/>
              </a:rPr>
              <a:t>: 17</a:t>
            </a:r>
          </a:p>
          <a:p>
            <a:pPr algn="ctr"/>
            <a:r>
              <a:rPr lang="ru-RU" sz="1600" b="1" dirty="0">
                <a:latin typeface="Times New Roman" pitchFamily="18" charset="0"/>
              </a:rPr>
              <a:t>Условия оплаты</a:t>
            </a:r>
            <a:endParaRPr lang="en-GB" sz="1600" b="1" dirty="0">
              <a:latin typeface="Times New Roman" pitchFamily="18" charset="0"/>
            </a:endParaRP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7162512" y="2972011"/>
            <a:ext cx="1981488" cy="513719"/>
          </a:xfrm>
          <a:prstGeom prst="wedgeRoundRectCallout">
            <a:avLst>
              <a:gd name="adj1" fmla="val -102806"/>
              <a:gd name="adj2" fmla="val 19213"/>
              <a:gd name="adj3" fmla="val 16667"/>
            </a:avLst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77922" tIns="38961" rIns="77922" bIns="38961"/>
          <a:lstStyle/>
          <a:p>
            <a:r>
              <a:rPr lang="ru-RU" sz="1600" b="1" dirty="0">
                <a:latin typeface="Times New Roman" pitchFamily="18" charset="0"/>
              </a:rPr>
              <a:t>Рек</a:t>
            </a:r>
            <a:r>
              <a:rPr lang="en-GB" sz="1600" b="1" dirty="0" smtClean="0">
                <a:latin typeface="Times New Roman" pitchFamily="18" charset="0"/>
              </a:rPr>
              <a:t>:9</a:t>
            </a:r>
            <a:r>
              <a:rPr lang="ru-RU" sz="1600" b="1" dirty="0" smtClean="0">
                <a:latin typeface="Times New Roman" pitchFamily="18" charset="0"/>
              </a:rPr>
              <a:t> Код </a:t>
            </a:r>
            <a:r>
              <a:rPr lang="ru-RU" sz="1600" b="1" dirty="0">
                <a:latin typeface="Times New Roman" pitchFamily="18" charset="0"/>
              </a:rPr>
              <a:t>валюты</a:t>
            </a:r>
            <a:endParaRPr lang="en-GB" sz="1600" b="1" dirty="0">
              <a:latin typeface="Times New Roman" pitchFamily="18" charset="0"/>
            </a:endParaRPr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7009535" y="4515966"/>
            <a:ext cx="2134465" cy="456990"/>
          </a:xfrm>
          <a:prstGeom prst="wedgeRoundRectCallout">
            <a:avLst>
              <a:gd name="adj1" fmla="val -74842"/>
              <a:gd name="adj2" fmla="val -119808"/>
              <a:gd name="adj3" fmla="val 16667"/>
            </a:avLst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77922" tIns="38961" rIns="77922" bIns="38961"/>
          <a:lstStyle/>
          <a:p>
            <a:pPr algn="ctr"/>
            <a:r>
              <a:rPr lang="ru-RU" sz="1500" b="1" dirty="0">
                <a:latin typeface="Times New Roman" pitchFamily="18" charset="0"/>
              </a:rPr>
              <a:t>Рек</a:t>
            </a:r>
            <a:r>
              <a:rPr lang="en-GB" sz="1500" b="1" dirty="0">
                <a:latin typeface="Times New Roman" pitchFamily="18" charset="0"/>
              </a:rPr>
              <a:t>:20 </a:t>
            </a:r>
            <a:r>
              <a:rPr lang="ru-RU" sz="1500" b="1" dirty="0">
                <a:latin typeface="Times New Roman" pitchFamily="18" charset="0"/>
              </a:rPr>
              <a:t>Единицы измерения</a:t>
            </a:r>
            <a:endParaRPr lang="en-GB" sz="1500" b="1" dirty="0">
              <a:latin typeface="Times New Roman" pitchFamily="18" charset="0"/>
            </a:endParaRPr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0" y="4400760"/>
            <a:ext cx="2267744" cy="742740"/>
          </a:xfrm>
          <a:prstGeom prst="wedgeRoundRectCallout">
            <a:avLst>
              <a:gd name="adj1" fmla="val 44542"/>
              <a:gd name="adj2" fmla="val -197116"/>
              <a:gd name="adj3" fmla="val 16667"/>
            </a:avLst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77922" tIns="38961" rIns="77922" bIns="38961"/>
          <a:lstStyle/>
          <a:p>
            <a:r>
              <a:rPr lang="ru-RU" sz="1600" b="1" dirty="0">
                <a:latin typeface="Times New Roman" pitchFamily="18" charset="0"/>
              </a:rPr>
              <a:t>Рек</a:t>
            </a:r>
            <a:r>
              <a:rPr lang="en-GB" sz="1600" b="1" dirty="0">
                <a:latin typeface="Times New Roman" pitchFamily="18" charset="0"/>
              </a:rPr>
              <a:t>: </a:t>
            </a:r>
            <a:r>
              <a:rPr lang="en-GB" sz="1600" b="1" dirty="0" smtClean="0">
                <a:latin typeface="Times New Roman" pitchFamily="18" charset="0"/>
              </a:rPr>
              <a:t>28</a:t>
            </a:r>
            <a:r>
              <a:rPr lang="ru-RU" sz="1600" b="1" dirty="0" smtClean="0">
                <a:latin typeface="Times New Roman" pitchFamily="18" charset="0"/>
              </a:rPr>
              <a:t> Транспортное </a:t>
            </a:r>
            <a:r>
              <a:rPr lang="ru-RU" sz="1600" b="1" dirty="0">
                <a:latin typeface="Times New Roman" pitchFamily="18" charset="0"/>
              </a:rPr>
              <a:t>средство</a:t>
            </a:r>
            <a:endParaRPr lang="en-GB" sz="1600" b="1" dirty="0">
              <a:latin typeface="Times New Roman" pitchFamily="18" charset="0"/>
            </a:endParaRPr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7391978" y="3829260"/>
            <a:ext cx="1752023" cy="571500"/>
          </a:xfrm>
          <a:prstGeom prst="wedgeRoundRectCallout">
            <a:avLst>
              <a:gd name="adj1" fmla="val -114764"/>
              <a:gd name="adj2" fmla="val -33750"/>
              <a:gd name="adj3" fmla="val 16667"/>
            </a:avLst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77922" tIns="38961" rIns="77922" bIns="38961"/>
          <a:lstStyle/>
          <a:p>
            <a:pPr algn="ctr"/>
            <a:r>
              <a:rPr lang="ru-RU" b="1" dirty="0">
                <a:latin typeface="Times New Roman" pitchFamily="18" charset="0"/>
              </a:rPr>
              <a:t>Код товара</a:t>
            </a:r>
            <a:endParaRPr lang="en-GB" b="1" dirty="0">
              <a:latin typeface="Times New Roman" pitchFamily="18" charset="0"/>
            </a:endParaRPr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2514023" y="4515270"/>
            <a:ext cx="2057977" cy="628230"/>
          </a:xfrm>
          <a:prstGeom prst="wedgeRoundRectCallout">
            <a:avLst>
              <a:gd name="adj1" fmla="val 7407"/>
              <a:gd name="adj2" fmla="val -136741"/>
              <a:gd name="adj3" fmla="val 16667"/>
            </a:avLst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77922" tIns="38961" rIns="77922" bIns="38961"/>
          <a:lstStyle/>
          <a:p>
            <a:r>
              <a:rPr lang="ru-RU" b="1" dirty="0">
                <a:latin typeface="Times New Roman" pitchFamily="18" charset="0"/>
              </a:rPr>
              <a:t>Рек</a:t>
            </a:r>
            <a:r>
              <a:rPr lang="en-GB" b="1" dirty="0">
                <a:latin typeface="Times New Roman" pitchFamily="18" charset="0"/>
              </a:rPr>
              <a:t>: </a:t>
            </a:r>
            <a:r>
              <a:rPr lang="en-GB" b="1" dirty="0" smtClean="0">
                <a:latin typeface="Times New Roman" pitchFamily="18" charset="0"/>
              </a:rPr>
              <a:t>21</a:t>
            </a:r>
            <a:r>
              <a:rPr lang="ru-RU" b="1" dirty="0" smtClean="0">
                <a:latin typeface="Times New Roman" pitchFamily="18" charset="0"/>
              </a:rPr>
              <a:t> Код </a:t>
            </a:r>
            <a:r>
              <a:rPr lang="ru-RU" b="1" dirty="0">
                <a:latin typeface="Times New Roman" pitchFamily="18" charset="0"/>
              </a:rPr>
              <a:t>упаковки</a:t>
            </a:r>
            <a:endParaRPr lang="en-GB" b="1" dirty="0">
              <a:latin typeface="Times New Roman" pitchFamily="18" charset="0"/>
            </a:endParaRP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7164288" y="1589516"/>
            <a:ext cx="1979712" cy="800520"/>
          </a:xfrm>
          <a:prstGeom prst="wedgeRoundRectCallout">
            <a:avLst>
              <a:gd name="adj1" fmla="val -161811"/>
              <a:gd name="adj2" fmla="val 153383"/>
              <a:gd name="adj3" fmla="val 16667"/>
            </a:avLst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77922" tIns="38961" rIns="77922" bIns="38961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</a:rPr>
              <a:t>!!! Рек</a:t>
            </a:r>
            <a:r>
              <a:rPr lang="en-GB" sz="1600" b="1" dirty="0">
                <a:solidFill>
                  <a:srgbClr val="FF0000"/>
                </a:solidFill>
                <a:latin typeface="Times New Roman" pitchFamily="18" charset="0"/>
              </a:rPr>
              <a:t>: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</a:rPr>
              <a:t>5 ИНКОТЕРМС</a:t>
            </a:r>
            <a:endParaRPr lang="en-GB" sz="16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4355976" y="4515270"/>
            <a:ext cx="2448272" cy="628230"/>
          </a:xfrm>
          <a:prstGeom prst="wedgeRoundRectCallout">
            <a:avLst>
              <a:gd name="adj1" fmla="val -2819"/>
              <a:gd name="adj2" fmla="val -131543"/>
              <a:gd name="adj3" fmla="val 16667"/>
            </a:avLst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77922" tIns="38961" rIns="77922" bIns="38961"/>
          <a:lstStyle/>
          <a:p>
            <a:pPr algn="ctr"/>
            <a:r>
              <a:rPr lang="ru-RU" b="1" dirty="0">
                <a:latin typeface="Times New Roman" pitchFamily="18" charset="0"/>
              </a:rPr>
              <a:t>Рек</a:t>
            </a:r>
            <a:r>
              <a:rPr lang="en-GB" b="1" dirty="0">
                <a:latin typeface="Times New Roman" pitchFamily="18" charset="0"/>
              </a:rPr>
              <a:t>: 21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Код </a:t>
            </a:r>
            <a:r>
              <a:rPr lang="ru-RU" b="1" dirty="0" smtClean="0">
                <a:latin typeface="Times New Roman" pitchFamily="18" charset="0"/>
              </a:rPr>
              <a:t>статуса груза</a:t>
            </a:r>
            <a:endParaRPr lang="en-GB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5566"/>
            <a:ext cx="9144000" cy="4227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 descr="\\5pl003\5pl\Каталог по проектам\Сайт\Иконы - копия\Шанхай - Одесса - Варшава\star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470" y="2607901"/>
            <a:ext cx="134617" cy="25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 descr="F:\Работа\Каталог по проектам\Сайт\Иконы - копия\Шанхай - Одесса - Варшава\кара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601" y="2983939"/>
            <a:ext cx="307800" cy="22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F:\Работа\Каталог по проектам\Сайт\Иконы - копия\Шанхай - Одесса - Варшава\кара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642" y="1452689"/>
            <a:ext cx="307800" cy="22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" descr="F:\Работа\Каталог по проектам\Сайт\Иконы - копия\Шанхай - Одесса - Варшава\кара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693" y="2847776"/>
            <a:ext cx="307800" cy="22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F:\Работа\Каталог по проектам\Сайт\Иконы - копия\Шанхай - Одесса - Варшава\вагон (с контейнером) поезда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744" y="2639693"/>
            <a:ext cx="401703" cy="1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F:\Работа\Каталог по проектам\Сайт\Иконы - копия\Шанхай - Одесса - Варшава\вагон (с контейнером) поезда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302" y="2859012"/>
            <a:ext cx="401703" cy="1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5" descr="F:\Работа\Каталог по проектам\Сайт\Иконы - копия\Шанхай - Одесса - Варшава\поезд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16016" y="3723878"/>
            <a:ext cx="612021" cy="21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F:\Работа\Каталог по проектам\Сайт\Иконы - копия\Шанхай - Одесса - Варшава\тамложенник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39" y="3441010"/>
            <a:ext cx="242104" cy="26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" descr="F:\Работа\Каталог по проектам\Сайт\Иконы - копия\Шанхай - Одесса - Варшава\тамложенник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495" y="1833130"/>
            <a:ext cx="242104" cy="26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F:\Работа\Каталог по проектам\Сайт\Иконы - копия\Шанхай - Одесса - Варшава\тамложенник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377" y="2621377"/>
            <a:ext cx="242104" cy="26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F:\Работа\Каталог по проектам\Сайт\Иконы - копия\Шанхай - Одесса - Варшава\тамложенник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606" y="2662369"/>
            <a:ext cx="242104" cy="26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F:\Работа\Каталог по проектам\Сайт\Иконы - копия\Шанхай - Одесса - Варшава\тамложенник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8" y="1288426"/>
            <a:ext cx="242104" cy="26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олилиния 2062"/>
          <p:cNvSpPr/>
          <p:nvPr/>
        </p:nvSpPr>
        <p:spPr>
          <a:xfrm>
            <a:off x="895350" y="1840454"/>
            <a:ext cx="4858346" cy="2630415"/>
          </a:xfrm>
          <a:custGeom>
            <a:avLst/>
            <a:gdLst>
              <a:gd name="connsiteX0" fmla="*/ 4851400 w 4858346"/>
              <a:gd name="connsiteY0" fmla="*/ 991868 h 2592538"/>
              <a:gd name="connsiteX1" fmla="*/ 4845050 w 4858346"/>
              <a:gd name="connsiteY1" fmla="*/ 1188718 h 2592538"/>
              <a:gd name="connsiteX2" fmla="*/ 4730750 w 4858346"/>
              <a:gd name="connsiteY2" fmla="*/ 1372868 h 2592538"/>
              <a:gd name="connsiteX3" fmla="*/ 4597400 w 4858346"/>
              <a:gd name="connsiteY3" fmla="*/ 1550668 h 2592538"/>
              <a:gd name="connsiteX4" fmla="*/ 4457700 w 4858346"/>
              <a:gd name="connsiteY4" fmla="*/ 1741168 h 2592538"/>
              <a:gd name="connsiteX5" fmla="*/ 4394200 w 4858346"/>
              <a:gd name="connsiteY5" fmla="*/ 1950718 h 2592538"/>
              <a:gd name="connsiteX6" fmla="*/ 4260850 w 4858346"/>
              <a:gd name="connsiteY6" fmla="*/ 2141218 h 2592538"/>
              <a:gd name="connsiteX7" fmla="*/ 4146550 w 4858346"/>
              <a:gd name="connsiteY7" fmla="*/ 2395218 h 2592538"/>
              <a:gd name="connsiteX8" fmla="*/ 4038600 w 4858346"/>
              <a:gd name="connsiteY8" fmla="*/ 2579368 h 2592538"/>
              <a:gd name="connsiteX9" fmla="*/ 3949700 w 4858346"/>
              <a:gd name="connsiteY9" fmla="*/ 2566668 h 2592538"/>
              <a:gd name="connsiteX10" fmla="*/ 3810000 w 4858346"/>
              <a:gd name="connsiteY10" fmla="*/ 2477768 h 2592538"/>
              <a:gd name="connsiteX11" fmla="*/ 3695700 w 4858346"/>
              <a:gd name="connsiteY11" fmla="*/ 2319018 h 2592538"/>
              <a:gd name="connsiteX12" fmla="*/ 3562350 w 4858346"/>
              <a:gd name="connsiteY12" fmla="*/ 2274568 h 2592538"/>
              <a:gd name="connsiteX13" fmla="*/ 3321050 w 4858346"/>
              <a:gd name="connsiteY13" fmla="*/ 2306318 h 2592538"/>
              <a:gd name="connsiteX14" fmla="*/ 2933700 w 4858346"/>
              <a:gd name="connsiteY14" fmla="*/ 2357118 h 2592538"/>
              <a:gd name="connsiteX15" fmla="*/ 2628900 w 4858346"/>
              <a:gd name="connsiteY15" fmla="*/ 2357118 h 2592538"/>
              <a:gd name="connsiteX16" fmla="*/ 2305050 w 4858346"/>
              <a:gd name="connsiteY16" fmla="*/ 2261868 h 2592538"/>
              <a:gd name="connsiteX17" fmla="*/ 2082800 w 4858346"/>
              <a:gd name="connsiteY17" fmla="*/ 2192018 h 2592538"/>
              <a:gd name="connsiteX18" fmla="*/ 1809750 w 4858346"/>
              <a:gd name="connsiteY18" fmla="*/ 2058668 h 2592538"/>
              <a:gd name="connsiteX19" fmla="*/ 1504950 w 4858346"/>
              <a:gd name="connsiteY19" fmla="*/ 2026918 h 2592538"/>
              <a:gd name="connsiteX20" fmla="*/ 1314450 w 4858346"/>
              <a:gd name="connsiteY20" fmla="*/ 1963418 h 2592538"/>
              <a:gd name="connsiteX21" fmla="*/ 1092200 w 4858346"/>
              <a:gd name="connsiteY21" fmla="*/ 1982468 h 2592538"/>
              <a:gd name="connsiteX22" fmla="*/ 946150 w 4858346"/>
              <a:gd name="connsiteY22" fmla="*/ 1988818 h 2592538"/>
              <a:gd name="connsiteX23" fmla="*/ 844550 w 4858346"/>
              <a:gd name="connsiteY23" fmla="*/ 1899918 h 2592538"/>
              <a:gd name="connsiteX24" fmla="*/ 692150 w 4858346"/>
              <a:gd name="connsiteY24" fmla="*/ 1639568 h 2592538"/>
              <a:gd name="connsiteX25" fmla="*/ 615950 w 4858346"/>
              <a:gd name="connsiteY25" fmla="*/ 1436368 h 2592538"/>
              <a:gd name="connsiteX26" fmla="*/ 520700 w 4858346"/>
              <a:gd name="connsiteY26" fmla="*/ 1252218 h 2592538"/>
              <a:gd name="connsiteX27" fmla="*/ 393700 w 4858346"/>
              <a:gd name="connsiteY27" fmla="*/ 1118868 h 2592538"/>
              <a:gd name="connsiteX28" fmla="*/ 336550 w 4858346"/>
              <a:gd name="connsiteY28" fmla="*/ 1017268 h 2592538"/>
              <a:gd name="connsiteX29" fmla="*/ 368300 w 4858346"/>
              <a:gd name="connsiteY29" fmla="*/ 852168 h 2592538"/>
              <a:gd name="connsiteX30" fmla="*/ 196850 w 4858346"/>
              <a:gd name="connsiteY30" fmla="*/ 763268 h 2592538"/>
              <a:gd name="connsiteX31" fmla="*/ 19050 w 4858346"/>
              <a:gd name="connsiteY31" fmla="*/ 553718 h 2592538"/>
              <a:gd name="connsiteX32" fmla="*/ 0 w 4858346"/>
              <a:gd name="connsiteY32" fmla="*/ 369568 h 2592538"/>
              <a:gd name="connsiteX33" fmla="*/ 139700 w 4858346"/>
              <a:gd name="connsiteY33" fmla="*/ 261618 h 2592538"/>
              <a:gd name="connsiteX34" fmla="*/ 196850 w 4858346"/>
              <a:gd name="connsiteY34" fmla="*/ 166368 h 2592538"/>
              <a:gd name="connsiteX35" fmla="*/ 190500 w 4858346"/>
              <a:gd name="connsiteY35" fmla="*/ 1268 h 2592538"/>
              <a:gd name="connsiteX0" fmla="*/ 4851400 w 4858346"/>
              <a:gd name="connsiteY0" fmla="*/ 991868 h 2592538"/>
              <a:gd name="connsiteX1" fmla="*/ 4845050 w 4858346"/>
              <a:gd name="connsiteY1" fmla="*/ 1188718 h 2592538"/>
              <a:gd name="connsiteX2" fmla="*/ 4730750 w 4858346"/>
              <a:gd name="connsiteY2" fmla="*/ 1372868 h 2592538"/>
              <a:gd name="connsiteX3" fmla="*/ 4597400 w 4858346"/>
              <a:gd name="connsiteY3" fmla="*/ 1550668 h 2592538"/>
              <a:gd name="connsiteX4" fmla="*/ 4457700 w 4858346"/>
              <a:gd name="connsiteY4" fmla="*/ 1741168 h 2592538"/>
              <a:gd name="connsiteX5" fmla="*/ 4394200 w 4858346"/>
              <a:gd name="connsiteY5" fmla="*/ 1950718 h 2592538"/>
              <a:gd name="connsiteX6" fmla="*/ 4260850 w 4858346"/>
              <a:gd name="connsiteY6" fmla="*/ 2141218 h 2592538"/>
              <a:gd name="connsiteX7" fmla="*/ 4146550 w 4858346"/>
              <a:gd name="connsiteY7" fmla="*/ 2395218 h 2592538"/>
              <a:gd name="connsiteX8" fmla="*/ 4038600 w 4858346"/>
              <a:gd name="connsiteY8" fmla="*/ 2579368 h 2592538"/>
              <a:gd name="connsiteX9" fmla="*/ 3949700 w 4858346"/>
              <a:gd name="connsiteY9" fmla="*/ 2566668 h 2592538"/>
              <a:gd name="connsiteX10" fmla="*/ 3810000 w 4858346"/>
              <a:gd name="connsiteY10" fmla="*/ 2477768 h 2592538"/>
              <a:gd name="connsiteX11" fmla="*/ 3695700 w 4858346"/>
              <a:gd name="connsiteY11" fmla="*/ 2319018 h 2592538"/>
              <a:gd name="connsiteX12" fmla="*/ 3562350 w 4858346"/>
              <a:gd name="connsiteY12" fmla="*/ 2274568 h 2592538"/>
              <a:gd name="connsiteX13" fmla="*/ 3321050 w 4858346"/>
              <a:gd name="connsiteY13" fmla="*/ 2306318 h 2592538"/>
              <a:gd name="connsiteX14" fmla="*/ 2933700 w 4858346"/>
              <a:gd name="connsiteY14" fmla="*/ 2357118 h 2592538"/>
              <a:gd name="connsiteX15" fmla="*/ 2628900 w 4858346"/>
              <a:gd name="connsiteY15" fmla="*/ 2357118 h 2592538"/>
              <a:gd name="connsiteX16" fmla="*/ 2305050 w 4858346"/>
              <a:gd name="connsiteY16" fmla="*/ 2261868 h 2592538"/>
              <a:gd name="connsiteX17" fmla="*/ 2082800 w 4858346"/>
              <a:gd name="connsiteY17" fmla="*/ 2192018 h 2592538"/>
              <a:gd name="connsiteX18" fmla="*/ 1809750 w 4858346"/>
              <a:gd name="connsiteY18" fmla="*/ 2058668 h 2592538"/>
              <a:gd name="connsiteX19" fmla="*/ 1504950 w 4858346"/>
              <a:gd name="connsiteY19" fmla="*/ 2026918 h 2592538"/>
              <a:gd name="connsiteX20" fmla="*/ 1314450 w 4858346"/>
              <a:gd name="connsiteY20" fmla="*/ 1963418 h 2592538"/>
              <a:gd name="connsiteX21" fmla="*/ 1092200 w 4858346"/>
              <a:gd name="connsiteY21" fmla="*/ 1982468 h 2592538"/>
              <a:gd name="connsiteX22" fmla="*/ 946150 w 4858346"/>
              <a:gd name="connsiteY22" fmla="*/ 1988818 h 2592538"/>
              <a:gd name="connsiteX23" fmla="*/ 844550 w 4858346"/>
              <a:gd name="connsiteY23" fmla="*/ 1899918 h 2592538"/>
              <a:gd name="connsiteX24" fmla="*/ 692150 w 4858346"/>
              <a:gd name="connsiteY24" fmla="*/ 1639568 h 2592538"/>
              <a:gd name="connsiteX25" fmla="*/ 615950 w 4858346"/>
              <a:gd name="connsiteY25" fmla="*/ 1436368 h 2592538"/>
              <a:gd name="connsiteX26" fmla="*/ 520700 w 4858346"/>
              <a:gd name="connsiteY26" fmla="*/ 1252218 h 2592538"/>
              <a:gd name="connsiteX27" fmla="*/ 393700 w 4858346"/>
              <a:gd name="connsiteY27" fmla="*/ 1118868 h 2592538"/>
              <a:gd name="connsiteX28" fmla="*/ 336550 w 4858346"/>
              <a:gd name="connsiteY28" fmla="*/ 1017268 h 2592538"/>
              <a:gd name="connsiteX29" fmla="*/ 292100 w 4858346"/>
              <a:gd name="connsiteY29" fmla="*/ 858518 h 2592538"/>
              <a:gd name="connsiteX30" fmla="*/ 196850 w 4858346"/>
              <a:gd name="connsiteY30" fmla="*/ 763268 h 2592538"/>
              <a:gd name="connsiteX31" fmla="*/ 19050 w 4858346"/>
              <a:gd name="connsiteY31" fmla="*/ 553718 h 2592538"/>
              <a:gd name="connsiteX32" fmla="*/ 0 w 4858346"/>
              <a:gd name="connsiteY32" fmla="*/ 369568 h 2592538"/>
              <a:gd name="connsiteX33" fmla="*/ 139700 w 4858346"/>
              <a:gd name="connsiteY33" fmla="*/ 261618 h 2592538"/>
              <a:gd name="connsiteX34" fmla="*/ 196850 w 4858346"/>
              <a:gd name="connsiteY34" fmla="*/ 166368 h 2592538"/>
              <a:gd name="connsiteX35" fmla="*/ 190500 w 4858346"/>
              <a:gd name="connsiteY35" fmla="*/ 1268 h 2592538"/>
              <a:gd name="connsiteX0" fmla="*/ 4851400 w 4858346"/>
              <a:gd name="connsiteY0" fmla="*/ 1029745 h 2630415"/>
              <a:gd name="connsiteX1" fmla="*/ 4845050 w 4858346"/>
              <a:gd name="connsiteY1" fmla="*/ 1226595 h 2630415"/>
              <a:gd name="connsiteX2" fmla="*/ 4730750 w 4858346"/>
              <a:gd name="connsiteY2" fmla="*/ 1410745 h 2630415"/>
              <a:gd name="connsiteX3" fmla="*/ 4597400 w 4858346"/>
              <a:gd name="connsiteY3" fmla="*/ 1588545 h 2630415"/>
              <a:gd name="connsiteX4" fmla="*/ 4457700 w 4858346"/>
              <a:gd name="connsiteY4" fmla="*/ 1779045 h 2630415"/>
              <a:gd name="connsiteX5" fmla="*/ 4394200 w 4858346"/>
              <a:gd name="connsiteY5" fmla="*/ 1988595 h 2630415"/>
              <a:gd name="connsiteX6" fmla="*/ 4260850 w 4858346"/>
              <a:gd name="connsiteY6" fmla="*/ 2179095 h 2630415"/>
              <a:gd name="connsiteX7" fmla="*/ 4146550 w 4858346"/>
              <a:gd name="connsiteY7" fmla="*/ 2433095 h 2630415"/>
              <a:gd name="connsiteX8" fmla="*/ 4038600 w 4858346"/>
              <a:gd name="connsiteY8" fmla="*/ 2617245 h 2630415"/>
              <a:gd name="connsiteX9" fmla="*/ 3949700 w 4858346"/>
              <a:gd name="connsiteY9" fmla="*/ 2604545 h 2630415"/>
              <a:gd name="connsiteX10" fmla="*/ 3810000 w 4858346"/>
              <a:gd name="connsiteY10" fmla="*/ 2515645 h 2630415"/>
              <a:gd name="connsiteX11" fmla="*/ 3695700 w 4858346"/>
              <a:gd name="connsiteY11" fmla="*/ 2356895 h 2630415"/>
              <a:gd name="connsiteX12" fmla="*/ 3562350 w 4858346"/>
              <a:gd name="connsiteY12" fmla="*/ 2312445 h 2630415"/>
              <a:gd name="connsiteX13" fmla="*/ 3321050 w 4858346"/>
              <a:gd name="connsiteY13" fmla="*/ 2344195 h 2630415"/>
              <a:gd name="connsiteX14" fmla="*/ 2933700 w 4858346"/>
              <a:gd name="connsiteY14" fmla="*/ 2394995 h 2630415"/>
              <a:gd name="connsiteX15" fmla="*/ 2628900 w 4858346"/>
              <a:gd name="connsiteY15" fmla="*/ 2394995 h 2630415"/>
              <a:gd name="connsiteX16" fmla="*/ 2305050 w 4858346"/>
              <a:gd name="connsiteY16" fmla="*/ 2299745 h 2630415"/>
              <a:gd name="connsiteX17" fmla="*/ 2082800 w 4858346"/>
              <a:gd name="connsiteY17" fmla="*/ 2229895 h 2630415"/>
              <a:gd name="connsiteX18" fmla="*/ 1809750 w 4858346"/>
              <a:gd name="connsiteY18" fmla="*/ 2096545 h 2630415"/>
              <a:gd name="connsiteX19" fmla="*/ 1504950 w 4858346"/>
              <a:gd name="connsiteY19" fmla="*/ 2064795 h 2630415"/>
              <a:gd name="connsiteX20" fmla="*/ 1314450 w 4858346"/>
              <a:gd name="connsiteY20" fmla="*/ 2001295 h 2630415"/>
              <a:gd name="connsiteX21" fmla="*/ 1092200 w 4858346"/>
              <a:gd name="connsiteY21" fmla="*/ 2020345 h 2630415"/>
              <a:gd name="connsiteX22" fmla="*/ 946150 w 4858346"/>
              <a:gd name="connsiteY22" fmla="*/ 2026695 h 2630415"/>
              <a:gd name="connsiteX23" fmla="*/ 844550 w 4858346"/>
              <a:gd name="connsiteY23" fmla="*/ 1937795 h 2630415"/>
              <a:gd name="connsiteX24" fmla="*/ 692150 w 4858346"/>
              <a:gd name="connsiteY24" fmla="*/ 1677445 h 2630415"/>
              <a:gd name="connsiteX25" fmla="*/ 615950 w 4858346"/>
              <a:gd name="connsiteY25" fmla="*/ 1474245 h 2630415"/>
              <a:gd name="connsiteX26" fmla="*/ 520700 w 4858346"/>
              <a:gd name="connsiteY26" fmla="*/ 1290095 h 2630415"/>
              <a:gd name="connsiteX27" fmla="*/ 393700 w 4858346"/>
              <a:gd name="connsiteY27" fmla="*/ 1156745 h 2630415"/>
              <a:gd name="connsiteX28" fmla="*/ 336550 w 4858346"/>
              <a:gd name="connsiteY28" fmla="*/ 1055145 h 2630415"/>
              <a:gd name="connsiteX29" fmla="*/ 292100 w 4858346"/>
              <a:gd name="connsiteY29" fmla="*/ 896395 h 2630415"/>
              <a:gd name="connsiteX30" fmla="*/ 196850 w 4858346"/>
              <a:gd name="connsiteY30" fmla="*/ 801145 h 2630415"/>
              <a:gd name="connsiteX31" fmla="*/ 19050 w 4858346"/>
              <a:gd name="connsiteY31" fmla="*/ 591595 h 2630415"/>
              <a:gd name="connsiteX32" fmla="*/ 0 w 4858346"/>
              <a:gd name="connsiteY32" fmla="*/ 407445 h 2630415"/>
              <a:gd name="connsiteX33" fmla="*/ 139700 w 4858346"/>
              <a:gd name="connsiteY33" fmla="*/ 299495 h 2630415"/>
              <a:gd name="connsiteX34" fmla="*/ 196850 w 4858346"/>
              <a:gd name="connsiteY34" fmla="*/ 204245 h 2630415"/>
              <a:gd name="connsiteX35" fmla="*/ 254000 w 4858346"/>
              <a:gd name="connsiteY35" fmla="*/ 1045 h 2630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858346" h="2630415">
                <a:moveTo>
                  <a:pt x="4851400" y="1029745"/>
                </a:moveTo>
                <a:cubicBezTo>
                  <a:pt x="4858279" y="1096420"/>
                  <a:pt x="4865158" y="1163095"/>
                  <a:pt x="4845050" y="1226595"/>
                </a:cubicBezTo>
                <a:cubicBezTo>
                  <a:pt x="4824942" y="1290095"/>
                  <a:pt x="4772025" y="1350420"/>
                  <a:pt x="4730750" y="1410745"/>
                </a:cubicBezTo>
                <a:cubicBezTo>
                  <a:pt x="4689475" y="1471070"/>
                  <a:pt x="4642908" y="1527162"/>
                  <a:pt x="4597400" y="1588545"/>
                </a:cubicBezTo>
                <a:cubicBezTo>
                  <a:pt x="4551892" y="1649928"/>
                  <a:pt x="4491567" y="1712370"/>
                  <a:pt x="4457700" y="1779045"/>
                </a:cubicBezTo>
                <a:cubicBezTo>
                  <a:pt x="4423833" y="1845720"/>
                  <a:pt x="4427008" y="1921920"/>
                  <a:pt x="4394200" y="1988595"/>
                </a:cubicBezTo>
                <a:cubicBezTo>
                  <a:pt x="4361392" y="2055270"/>
                  <a:pt x="4302125" y="2105012"/>
                  <a:pt x="4260850" y="2179095"/>
                </a:cubicBezTo>
                <a:cubicBezTo>
                  <a:pt x="4219575" y="2253178"/>
                  <a:pt x="4183592" y="2360070"/>
                  <a:pt x="4146550" y="2433095"/>
                </a:cubicBezTo>
                <a:cubicBezTo>
                  <a:pt x="4109508" y="2506120"/>
                  <a:pt x="4071408" y="2588670"/>
                  <a:pt x="4038600" y="2617245"/>
                </a:cubicBezTo>
                <a:cubicBezTo>
                  <a:pt x="4005792" y="2645820"/>
                  <a:pt x="3987800" y="2621478"/>
                  <a:pt x="3949700" y="2604545"/>
                </a:cubicBezTo>
                <a:cubicBezTo>
                  <a:pt x="3911600" y="2587612"/>
                  <a:pt x="3852333" y="2556920"/>
                  <a:pt x="3810000" y="2515645"/>
                </a:cubicBezTo>
                <a:cubicBezTo>
                  <a:pt x="3767667" y="2474370"/>
                  <a:pt x="3736975" y="2390762"/>
                  <a:pt x="3695700" y="2356895"/>
                </a:cubicBezTo>
                <a:cubicBezTo>
                  <a:pt x="3654425" y="2323028"/>
                  <a:pt x="3624792" y="2314562"/>
                  <a:pt x="3562350" y="2312445"/>
                </a:cubicBezTo>
                <a:cubicBezTo>
                  <a:pt x="3499908" y="2310328"/>
                  <a:pt x="3321050" y="2344195"/>
                  <a:pt x="3321050" y="2344195"/>
                </a:cubicBezTo>
                <a:cubicBezTo>
                  <a:pt x="3216275" y="2357953"/>
                  <a:pt x="3049058" y="2386528"/>
                  <a:pt x="2933700" y="2394995"/>
                </a:cubicBezTo>
                <a:cubicBezTo>
                  <a:pt x="2818342" y="2403462"/>
                  <a:pt x="2733675" y="2410870"/>
                  <a:pt x="2628900" y="2394995"/>
                </a:cubicBezTo>
                <a:cubicBezTo>
                  <a:pt x="2524125" y="2379120"/>
                  <a:pt x="2396067" y="2327262"/>
                  <a:pt x="2305050" y="2299745"/>
                </a:cubicBezTo>
                <a:cubicBezTo>
                  <a:pt x="2214033" y="2272228"/>
                  <a:pt x="2165350" y="2263762"/>
                  <a:pt x="2082800" y="2229895"/>
                </a:cubicBezTo>
                <a:cubicBezTo>
                  <a:pt x="2000250" y="2196028"/>
                  <a:pt x="1906058" y="2124062"/>
                  <a:pt x="1809750" y="2096545"/>
                </a:cubicBezTo>
                <a:cubicBezTo>
                  <a:pt x="1713442" y="2069028"/>
                  <a:pt x="1587500" y="2080670"/>
                  <a:pt x="1504950" y="2064795"/>
                </a:cubicBezTo>
                <a:cubicBezTo>
                  <a:pt x="1422400" y="2048920"/>
                  <a:pt x="1383242" y="2008703"/>
                  <a:pt x="1314450" y="2001295"/>
                </a:cubicBezTo>
                <a:cubicBezTo>
                  <a:pt x="1245658" y="1993887"/>
                  <a:pt x="1153583" y="2016112"/>
                  <a:pt x="1092200" y="2020345"/>
                </a:cubicBezTo>
                <a:cubicBezTo>
                  <a:pt x="1030817" y="2024578"/>
                  <a:pt x="987425" y="2040453"/>
                  <a:pt x="946150" y="2026695"/>
                </a:cubicBezTo>
                <a:cubicBezTo>
                  <a:pt x="904875" y="2012937"/>
                  <a:pt x="886883" y="1996003"/>
                  <a:pt x="844550" y="1937795"/>
                </a:cubicBezTo>
                <a:cubicBezTo>
                  <a:pt x="802217" y="1879587"/>
                  <a:pt x="730250" y="1754703"/>
                  <a:pt x="692150" y="1677445"/>
                </a:cubicBezTo>
                <a:cubicBezTo>
                  <a:pt x="654050" y="1600187"/>
                  <a:pt x="644525" y="1538803"/>
                  <a:pt x="615950" y="1474245"/>
                </a:cubicBezTo>
                <a:cubicBezTo>
                  <a:pt x="587375" y="1409687"/>
                  <a:pt x="557742" y="1343012"/>
                  <a:pt x="520700" y="1290095"/>
                </a:cubicBezTo>
                <a:cubicBezTo>
                  <a:pt x="483658" y="1237178"/>
                  <a:pt x="424392" y="1195903"/>
                  <a:pt x="393700" y="1156745"/>
                </a:cubicBezTo>
                <a:cubicBezTo>
                  <a:pt x="363008" y="1117587"/>
                  <a:pt x="353483" y="1098537"/>
                  <a:pt x="336550" y="1055145"/>
                </a:cubicBezTo>
                <a:cubicBezTo>
                  <a:pt x="319617" y="1011753"/>
                  <a:pt x="315383" y="938728"/>
                  <a:pt x="292100" y="896395"/>
                </a:cubicBezTo>
                <a:cubicBezTo>
                  <a:pt x="268817" y="854062"/>
                  <a:pt x="242358" y="851945"/>
                  <a:pt x="196850" y="801145"/>
                </a:cubicBezTo>
                <a:cubicBezTo>
                  <a:pt x="151342" y="750345"/>
                  <a:pt x="51858" y="657212"/>
                  <a:pt x="19050" y="591595"/>
                </a:cubicBezTo>
                <a:cubicBezTo>
                  <a:pt x="-13758" y="525978"/>
                  <a:pt x="-20108" y="456128"/>
                  <a:pt x="0" y="407445"/>
                </a:cubicBezTo>
                <a:cubicBezTo>
                  <a:pt x="20108" y="358762"/>
                  <a:pt x="106892" y="333362"/>
                  <a:pt x="139700" y="299495"/>
                </a:cubicBezTo>
                <a:cubicBezTo>
                  <a:pt x="172508" y="265628"/>
                  <a:pt x="177800" y="253987"/>
                  <a:pt x="196850" y="204245"/>
                </a:cubicBezTo>
                <a:cubicBezTo>
                  <a:pt x="215900" y="154503"/>
                  <a:pt x="241300" y="-14830"/>
                  <a:pt x="254000" y="1045"/>
                </a:cubicBezTo>
              </a:path>
            </a:pathLst>
          </a:cu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олилиния 2063"/>
          <p:cNvSpPr/>
          <p:nvPr/>
        </p:nvSpPr>
        <p:spPr>
          <a:xfrm>
            <a:off x="863600" y="1517650"/>
            <a:ext cx="285750" cy="292100"/>
          </a:xfrm>
          <a:custGeom>
            <a:avLst/>
            <a:gdLst>
              <a:gd name="connsiteX0" fmla="*/ 285750 w 285750"/>
              <a:gd name="connsiteY0" fmla="*/ 292100 h 292100"/>
              <a:gd name="connsiteX1" fmla="*/ 209550 w 285750"/>
              <a:gd name="connsiteY1" fmla="*/ 133350 h 292100"/>
              <a:gd name="connsiteX2" fmla="*/ 0 w 285750"/>
              <a:gd name="connsiteY2" fmla="*/ 0 h 29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5750" h="292100">
                <a:moveTo>
                  <a:pt x="285750" y="292100"/>
                </a:moveTo>
                <a:cubicBezTo>
                  <a:pt x="271462" y="237066"/>
                  <a:pt x="257175" y="182033"/>
                  <a:pt x="209550" y="133350"/>
                </a:cubicBezTo>
                <a:cubicBezTo>
                  <a:pt x="161925" y="84667"/>
                  <a:pt x="80962" y="42333"/>
                  <a:pt x="0" y="0"/>
                </a:cubicBezTo>
              </a:path>
            </a:pathLst>
          </a:cu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Picture 16" descr="F:\Работа\Каталог по проектам\Сайт\Иконы - копия\Шанхай - Одесса - Варшава\портовой кран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00" y="3495673"/>
            <a:ext cx="268148" cy="30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6" descr="F:\Работа\Каталог по проектам\Сайт\Иконы - копия\Шанхай - Одесса - Варшава\портовой кран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130" y="3008371"/>
            <a:ext cx="268148" cy="30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7" descr="F:\Работа\Каталог по проектам\Сайт\Иконы - копия\Шанхай - Одесса - Варшава\Якорь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15" y="1336458"/>
            <a:ext cx="212973" cy="27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7" descr="F:\Работа\Каталог по проектам\Сайт\Иконы - копия\Шанхай - Одесса - Варшава\Якорь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571" y="3094694"/>
            <a:ext cx="212973" cy="27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8" descr="F:\Работа\Каталог по проектам\Сайт\Иконы - копия\Шанхай - Одесса - Варшава\корабль-контейнеровоз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307" y="3309665"/>
            <a:ext cx="418870" cy="23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" descr="F:\Работа\Каталог по проектам\Сайт\Иконы - копия\Шанхай - Одесса - Варшава\поезд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601" y="1884970"/>
            <a:ext cx="612143" cy="21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8" descr="flags_Bu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12153" y="3759883"/>
            <a:ext cx="480294" cy="360221"/>
          </a:xfrm>
          <a:prstGeom prst="rect">
            <a:avLst/>
          </a:prstGeom>
        </p:spPr>
      </p:pic>
      <p:pic>
        <p:nvPicPr>
          <p:cNvPr id="60" name="Picture 48" descr="flags_Bu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300185" y="3165817"/>
            <a:ext cx="480294" cy="360221"/>
          </a:xfrm>
          <a:prstGeom prst="rect">
            <a:avLst/>
          </a:prstGeom>
        </p:spPr>
      </p:pic>
      <p:pic>
        <p:nvPicPr>
          <p:cNvPr id="61" name="Picture 27" descr="flags_Bu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07648" y="1707656"/>
            <a:ext cx="473335" cy="355001"/>
          </a:xfrm>
          <a:prstGeom prst="rect">
            <a:avLst/>
          </a:prstGeom>
        </p:spPr>
      </p:pic>
      <p:pic>
        <p:nvPicPr>
          <p:cNvPr id="62" name="Picture 29" descr="flags_Bu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006475" y="1896982"/>
            <a:ext cx="462999" cy="405716"/>
          </a:xfrm>
          <a:prstGeom prst="rect">
            <a:avLst/>
          </a:prstGeom>
        </p:spPr>
      </p:pic>
      <p:pic>
        <p:nvPicPr>
          <p:cNvPr id="63" name="Picture 30" descr="flags_Bu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780480" y="2679761"/>
            <a:ext cx="489237" cy="400497"/>
          </a:xfrm>
          <a:prstGeom prst="rect">
            <a:avLst/>
          </a:prstGeom>
        </p:spPr>
      </p:pic>
      <p:pic>
        <p:nvPicPr>
          <p:cNvPr id="64" name="Рисунок 16" descr="stock-illustration-4056267-flag-lapel-button-turkey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339752" y="4191931"/>
            <a:ext cx="471188" cy="357151"/>
          </a:xfrm>
          <a:prstGeom prst="rect">
            <a:avLst/>
          </a:prstGeom>
        </p:spPr>
      </p:pic>
      <p:pic>
        <p:nvPicPr>
          <p:cNvPr id="65" name="Рисунок 20" descr="georgia_georgian_flag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3960641" y="3705876"/>
            <a:ext cx="421112" cy="315834"/>
          </a:xfrm>
          <a:prstGeom prst="rect">
            <a:avLst/>
          </a:prstGeom>
        </p:spPr>
      </p:pic>
      <p:pic>
        <p:nvPicPr>
          <p:cNvPr id="66" name="Рисунок 21" descr="azerbaijan_flag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683492" y="4083920"/>
            <a:ext cx="473335" cy="355001"/>
          </a:xfrm>
          <a:prstGeom prst="rect">
            <a:avLst/>
          </a:prstGeom>
        </p:spPr>
      </p:pic>
      <p:pic>
        <p:nvPicPr>
          <p:cNvPr id="67" name="Рисунок 24" descr="stock-illustration-9599711-world-flag-button-kazakhstan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6056652" y="3597865"/>
            <a:ext cx="540955" cy="405716"/>
          </a:xfrm>
          <a:prstGeom prst="rect">
            <a:avLst/>
          </a:prstGeom>
        </p:spPr>
      </p:pic>
      <p:pic>
        <p:nvPicPr>
          <p:cNvPr id="68" name="Рисунок 25" descr="images.jp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6632716" y="4137925"/>
            <a:ext cx="540955" cy="405716"/>
          </a:xfrm>
          <a:prstGeom prst="rect">
            <a:avLst/>
          </a:prstGeom>
        </p:spPr>
      </p:pic>
      <p:pic>
        <p:nvPicPr>
          <p:cNvPr id="69" name="Рисунок 26" descr="Latvia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945905" y="1347135"/>
            <a:ext cx="439001" cy="329251"/>
          </a:xfrm>
          <a:prstGeom prst="rect">
            <a:avLst/>
          </a:prstGeom>
        </p:spPr>
      </p:pic>
      <p:pic>
        <p:nvPicPr>
          <p:cNvPr id="70" name="Рисунок 36" descr="AM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4177543" y="4083919"/>
            <a:ext cx="434626" cy="325970"/>
          </a:xfrm>
          <a:prstGeom prst="rect">
            <a:avLst/>
          </a:prstGeom>
        </p:spPr>
      </p:pic>
      <p:pic>
        <p:nvPicPr>
          <p:cNvPr id="71" name="Picture 17" descr="F:\Работа\Каталог по проектам\Сайт\Иконы - копия\Шанхай - Одесса - Варшава\Якорь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04" y="3020502"/>
            <a:ext cx="212973" cy="27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8" descr="F:\Работа\Каталог по проектам\Сайт\Иконы - копия\Шанхай - Одесса - Варшава\корабль-контейнеровоз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84" y="1056084"/>
            <a:ext cx="418870" cy="23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6" descr="F:\Работа\Каталог по проектам\Сайт\Иконы - копия\Шанхай - Одесса - Варшава\тамложенник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940" y="3023847"/>
            <a:ext cx="242104" cy="26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5" descr="F:\Работа\Каталог по проектам\Сайт\Иконы - копия\Шанхай - Одесса - Варшава\поезд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716" y="3716602"/>
            <a:ext cx="612143" cy="21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6" descr="F:\Работа\Каталог по проектам\Сайт\Иконы - копия\Шанхай - Одесса - Варшава\тамложенник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511" y="3363240"/>
            <a:ext cx="242104" cy="26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N:\КАТАЛОГ ПО ПРОЕКТАМ\Сайт\Иконы - копия\1 СЛАЙД\машина с контейнером.gif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827584" y="1131590"/>
            <a:ext cx="504056" cy="28378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pic>
        <p:nvPicPr>
          <p:cNvPr id="77" name="Picture 2" descr="N:\КАТАЛОГ ПО ПРОЕКТАМ\Сайт\Иконы - копия\1 СЛАЙД\машина с контейнером.gif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4499992" y="3557467"/>
            <a:ext cx="360040" cy="20270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pic>
        <p:nvPicPr>
          <p:cNvPr id="78" name="Picture 2" descr="N:\КАТАЛОГ ПО ПРОЕКТАМ\Сайт\Иконы - копия\1 СЛАЙД\машина с контейнером.gif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6444208" y="3003798"/>
            <a:ext cx="360040" cy="20270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pic>
        <p:nvPicPr>
          <p:cNvPr id="79" name="Picture 2" descr="N:\КАТАЛОГ ПО ПРОЕКТАМ\Сайт\Иконы - копия\1 СЛАЙД\машина с контейнером.gif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6804248" y="4659982"/>
            <a:ext cx="360040" cy="20270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pic>
        <p:nvPicPr>
          <p:cNvPr id="80" name="Picture 2" descr="N:\КАТАЛОГ ПО ПРОЕКТАМ\Сайт\Иконы - копия\1 СЛАЙД\машина с контейнером.gif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2699792" y="4083918"/>
            <a:ext cx="504056" cy="211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pic>
        <p:nvPicPr>
          <p:cNvPr id="81" name="Picture 2" descr="N:\КАТАЛОГ ПО ПРОЕКТАМ\Сайт\Иконы - копия\1 СЛАЙД\машина с контейнером.gif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179512" y="2139702"/>
            <a:ext cx="504056" cy="28378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pic>
        <p:nvPicPr>
          <p:cNvPr id="82" name="Picture 5" descr="F:\Работа\Каталог по проектам\Сайт\Иконы - копия\Шанхай - Одесса - Варшава\поезд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520" y="2643758"/>
            <a:ext cx="612021" cy="21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6" descr="eTIR logo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3344864" y="4300316"/>
            <a:ext cx="600255" cy="414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TextBox 1"/>
          <p:cNvSpPr txBox="1"/>
          <p:nvPr/>
        </p:nvSpPr>
        <p:spPr>
          <a:xfrm>
            <a:off x="5500635" y="1018738"/>
            <a:ext cx="3458636" cy="22570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ctr">
              <a:lnSpc>
                <a:spcPts val="1400"/>
              </a:lnSpc>
              <a:tabLst/>
            </a:pPr>
            <a:r>
              <a:rPr lang="ru-RU" altLang="zh-CN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ПРЕИМУЩЕСТВА</a:t>
            </a:r>
            <a:r>
              <a:rPr lang="en-US" altLang="zh-CN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86" name="TextBox 1"/>
          <p:cNvSpPr txBox="1"/>
          <p:nvPr/>
        </p:nvSpPr>
        <p:spPr>
          <a:xfrm>
            <a:off x="5662471" y="1166719"/>
            <a:ext cx="3158002" cy="184153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endParaRPr lang="ru-RU" altLang="zh-CN" sz="1600" b="1" dirty="0" smtClean="0">
              <a:solidFill>
                <a:srgbClr val="3C3C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400"/>
              </a:lnSpc>
              <a:tabLst/>
            </a:pPr>
            <a:r>
              <a:rPr lang="ru-RU" altLang="zh-CN" sz="1600" b="1" dirty="0" smtClean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</a:t>
            </a:r>
            <a:r>
              <a:rPr lang="ru-RU" altLang="zh-CN" sz="1600" dirty="0" smtClean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</a:t>
            </a:r>
          </a:p>
          <a:p>
            <a:pPr>
              <a:lnSpc>
                <a:spcPts val="1400"/>
              </a:lnSpc>
              <a:tabLst/>
            </a:pPr>
            <a:endParaRPr lang="ru-RU" altLang="zh-CN" sz="1600" dirty="0" smtClean="0">
              <a:solidFill>
                <a:srgbClr val="3C3C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400"/>
              </a:lnSpc>
              <a:tabLst/>
            </a:pPr>
            <a:r>
              <a:rPr lang="ru-RU" altLang="zh-CN" sz="1600" b="1" dirty="0" smtClean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Ускорение </a:t>
            </a:r>
            <a:r>
              <a:rPr lang="ru-RU" altLang="zh-CN" sz="1600" dirty="0" smtClean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грузов</a:t>
            </a:r>
          </a:p>
          <a:p>
            <a:pPr>
              <a:lnSpc>
                <a:spcPts val="1400"/>
              </a:lnSpc>
              <a:tabLst/>
            </a:pPr>
            <a:endParaRPr lang="ru-RU" altLang="zh-CN" sz="1600" b="1" dirty="0" smtClean="0">
              <a:solidFill>
                <a:srgbClr val="3C3C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400"/>
              </a:lnSpc>
              <a:tabLst/>
            </a:pPr>
            <a:r>
              <a:rPr lang="ru-RU" altLang="zh-CN" sz="1600" b="1" dirty="0" smtClean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Упрощение </a:t>
            </a:r>
            <a:r>
              <a:rPr lang="ru-RU" altLang="zh-CN" sz="1600" dirty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обработки документов</a:t>
            </a:r>
          </a:p>
          <a:p>
            <a:pPr>
              <a:lnSpc>
                <a:spcPts val="1400"/>
              </a:lnSpc>
              <a:tabLst/>
            </a:pPr>
            <a:endParaRPr lang="ru-RU" altLang="zh-CN" sz="1600" b="1" dirty="0" smtClean="0">
              <a:solidFill>
                <a:srgbClr val="3C3C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400"/>
              </a:lnSpc>
              <a:tabLst/>
            </a:pPr>
            <a:r>
              <a:rPr lang="ru-RU" altLang="zh-CN" sz="1600" b="1" dirty="0" smtClean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</a:t>
            </a:r>
            <a:r>
              <a:rPr lang="ru-RU" altLang="zh-CN" sz="1600" dirty="0" smtClean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</a:t>
            </a:r>
            <a:r>
              <a:rPr lang="ru-RU" altLang="zh-CN" sz="1600" dirty="0" smtClean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zh-CN" sz="1600" dirty="0" smtClean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</a:t>
            </a:r>
          </a:p>
          <a:p>
            <a:pPr>
              <a:lnSpc>
                <a:spcPts val="1400"/>
              </a:lnSpc>
              <a:tabLst/>
            </a:pPr>
            <a:endParaRPr lang="ru-RU" altLang="zh-CN" sz="1600" dirty="0" smtClean="0">
              <a:solidFill>
                <a:srgbClr val="3C3C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400"/>
              </a:lnSpc>
              <a:tabLst/>
            </a:pPr>
            <a:r>
              <a:rPr lang="ru-RU" altLang="zh-CN" sz="1600" b="1" dirty="0" smtClean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Предсказуемость </a:t>
            </a:r>
            <a:r>
              <a:rPr lang="ru-RU" altLang="zh-CN" sz="1600" dirty="0" smtClean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endParaRPr lang="en-US" altLang="zh-CN" sz="1600" dirty="0" smtClean="0">
              <a:solidFill>
                <a:srgbClr val="3C3C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1894200" y="903193"/>
            <a:ext cx="3398510" cy="3046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аспекта взаимодействия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ЖД участок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Украина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Беларусь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Польша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Литва, Латвия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Накладная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Морской участок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Украина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Болгария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Румыния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Турция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Грузия, Азербайджан, Казахстан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Коносамент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Унификация на основе ФОООН и МД СП в э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Блок-схема: документ 83"/>
          <p:cNvSpPr/>
          <p:nvPr/>
        </p:nvSpPr>
        <p:spPr bwMode="auto">
          <a:xfrm>
            <a:off x="114992" y="4194548"/>
            <a:ext cx="2656681" cy="879862"/>
          </a:xfrm>
          <a:prstGeom prst="flowChartDocument">
            <a:avLst/>
          </a:prstGeom>
          <a:blipFill>
            <a:blip r:embed="rId26" cstate="print"/>
            <a:tile tx="0" ty="0" sx="100000" sy="100000" flip="none" algn="tl"/>
          </a:blip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defRPr/>
            </a:pPr>
            <a:r>
              <a:rPr lang="en-US" altLang="ru-RU" sz="2000" dirty="0">
                <a:solidFill>
                  <a:srgbClr val="003399"/>
                </a:solidFill>
                <a:latin typeface="Arial" panose="020B0604020202020204" pitchFamily="34" charset="0"/>
              </a:rPr>
              <a:t>e-TIR, </a:t>
            </a:r>
            <a:r>
              <a:rPr lang="ru-RU" altLang="ru-RU" sz="2000" dirty="0">
                <a:solidFill>
                  <a:srgbClr val="003399"/>
                </a:solidFill>
                <a:latin typeface="Arial" panose="020B0604020202020204" pitchFamily="34" charset="0"/>
              </a:rPr>
              <a:t>е-</a:t>
            </a:r>
            <a:r>
              <a:rPr lang="en-US" altLang="ru-RU" sz="2000" dirty="0">
                <a:solidFill>
                  <a:srgbClr val="003399"/>
                </a:solidFill>
                <a:latin typeface="Arial" panose="020B0604020202020204" pitchFamily="34" charset="0"/>
              </a:rPr>
              <a:t>CMR</a:t>
            </a:r>
            <a:r>
              <a:rPr lang="ru-RU" altLang="ru-RU" sz="2000" dirty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000" dirty="0" smtClean="0">
                <a:solidFill>
                  <a:srgbClr val="003399"/>
                </a:solidFill>
                <a:latin typeface="Arial" panose="020B0604020202020204" pitchFamily="34" charset="0"/>
              </a:rPr>
              <a:t>e</a:t>
            </a:r>
            <a:r>
              <a:rPr lang="ru-RU" altLang="ru-RU" sz="2000" dirty="0" smtClean="0">
                <a:solidFill>
                  <a:srgbClr val="003399"/>
                </a:solidFill>
                <a:latin typeface="Arial" panose="020B0604020202020204" pitchFamily="34" charset="0"/>
              </a:rPr>
              <a:t>-</a:t>
            </a:r>
            <a:r>
              <a:rPr lang="en-US" altLang="ru-RU" sz="2000" dirty="0" smtClean="0">
                <a:solidFill>
                  <a:srgbClr val="003399"/>
                </a:solidFill>
                <a:latin typeface="Arial" panose="020B0604020202020204" pitchFamily="34" charset="0"/>
              </a:rPr>
              <a:t>CIM/SMGS</a:t>
            </a:r>
            <a:r>
              <a:rPr lang="ru-RU" altLang="ru-RU" sz="20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</a:p>
          <a:p>
            <a:pPr algn="ctr" eaLnBrk="1" hangingPunct="1">
              <a:defRPr/>
            </a:pPr>
            <a:r>
              <a:rPr lang="ru-RU" altLang="ru-RU" sz="2000" dirty="0" smtClean="0">
                <a:solidFill>
                  <a:srgbClr val="003399"/>
                </a:solidFill>
                <a:latin typeface="Arial" panose="020B0604020202020204" pitchFamily="34" charset="0"/>
              </a:rPr>
              <a:t>е-</a:t>
            </a:r>
            <a:r>
              <a:rPr lang="en-US" altLang="ru-RU" sz="2000" dirty="0" smtClean="0">
                <a:solidFill>
                  <a:srgbClr val="003399"/>
                </a:solidFill>
                <a:latin typeface="Arial" panose="020B0604020202020204" pitchFamily="34" charset="0"/>
              </a:rPr>
              <a:t>Consignment Note</a:t>
            </a:r>
            <a:r>
              <a:rPr lang="ru-RU" altLang="ru-RU" sz="2000" dirty="0" smtClean="0">
                <a:solidFill>
                  <a:srgbClr val="003399"/>
                </a:solidFill>
                <a:latin typeface="Arial" panose="020B0604020202020204" pitchFamily="34" charset="0"/>
              </a:rPr>
              <a:t>,</a:t>
            </a:r>
            <a:r>
              <a:rPr lang="ru-RU" altLang="ru-RU" sz="2000" dirty="0" smtClean="0">
                <a:solidFill>
                  <a:srgbClr val="00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>
              <a:defRPr/>
            </a:pPr>
            <a:r>
              <a:rPr lang="ru-RU" altLang="ru-RU" sz="2000" dirty="0" smtClean="0">
                <a:solidFill>
                  <a:srgbClr val="00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e-AWB, е-</a:t>
            </a:r>
            <a:r>
              <a:rPr lang="en-US" altLang="ru-RU" sz="2000" dirty="0" smtClean="0">
                <a:solidFill>
                  <a:srgbClr val="00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WB</a:t>
            </a:r>
            <a:r>
              <a:rPr lang="ru-RU" altLang="ru-RU" sz="2000" dirty="0" smtClean="0">
                <a:solidFill>
                  <a:srgbClr val="00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altLang="ru-RU" sz="2000" dirty="0" smtClean="0">
                <a:solidFill>
                  <a:srgbClr val="00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SAD</a:t>
            </a:r>
            <a:r>
              <a:rPr lang="ru-RU" altLang="ru-RU" sz="2000" dirty="0" smtClean="0">
                <a:solidFill>
                  <a:srgbClr val="00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en-US" altLang="ru-RU" sz="2000" dirty="0" smtClean="0">
                <a:solidFill>
                  <a:srgbClr val="00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ru-RU" sz="2000" dirty="0" err="1" smtClean="0">
                <a:solidFill>
                  <a:srgbClr val="00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eB</a:t>
            </a:r>
            <a:r>
              <a:rPr lang="en-US" altLang="ru-RU" sz="2000" dirty="0" smtClean="0">
                <a:solidFill>
                  <a:srgbClr val="00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/L</a:t>
            </a:r>
            <a:r>
              <a:rPr lang="en-US" altLang="ru-RU" sz="2000" dirty="0" smtClean="0">
                <a:solidFill>
                  <a:srgbClr val="00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ru-RU" sz="2000" dirty="0" smtClean="0">
                <a:solidFill>
                  <a:srgbClr val="0033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etc</a:t>
            </a:r>
            <a:endParaRPr lang="ru-RU" altLang="ru-RU" sz="20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" y="167125"/>
            <a:ext cx="91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Создание модели данных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мультимодальной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перевозки для коридора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«Балтийское море- Черное море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Центральная Азия – Китай»</a:t>
            </a:r>
            <a:endParaRPr lang="ru-RU" b="1" dirty="0">
              <a:solidFill>
                <a:schemeClr val="tx2"/>
              </a:solidFill>
              <a:latin typeface="PF BeauSans Pro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0463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 animBg="1"/>
      <p:bldP spid="8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75C1F-4EFC-4C82-945C-82A03759C1B0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6" name="Picture 18" descr="F:\Работа\Каталог по проектам\Сайт\Иконы - копия\Шанхай - Одесса - Варшава\корабль-контейнеровоз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7739"/>
            <a:ext cx="1224136" cy="67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Работа\Каталог по проектам\Сайт\Иконы - копия\Шанхай - Одесса - Варшава\кара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715767"/>
            <a:ext cx="808726" cy="58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F:\Работа\Каталог по проектам\Сайт\Иконы - копия\Шанхай - Одесса - Варшава\вагон (с контейнером) поезда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74" y="2427734"/>
            <a:ext cx="977767" cy="45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F:\Работа\Каталог по проектам\Сайт\Иконы - копия\Шанхай - Одесса - Варшава\тамложенник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61080" y="1347616"/>
            <a:ext cx="621992" cy="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F:\Работа\Каталог по проектам\Сайт\Иконы - копия\Шанхай - Одесса - Варшава\портовой кран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07659"/>
            <a:ext cx="916220" cy="105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F:\Работа\Каталог по проектам\Сайт\Иконы - копия\Шанхай - Одесса - Варшава\тамложенник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98" y="1275606"/>
            <a:ext cx="571203" cy="62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56176" y="1923680"/>
            <a:ext cx="2112268" cy="1508763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70269" y="3795888"/>
            <a:ext cx="2664296" cy="57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МОРСКОЕ ЕДИНОЕ ОКНО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(B2G)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6632" y="1262861"/>
            <a:ext cx="3312368" cy="320284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ТРАНСПОРТНОЕ ЗАКОНОДАТЕЛЬСТВО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71800" y="576630"/>
            <a:ext cx="3888432" cy="479306"/>
          </a:xfrm>
          <a:prstGeom prst="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ТРАНСПОРТНЫЕ (ОПЕРАЦИОННЫЕ) ПРОЦЕДУРЫ В ПОРТАХ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084168" y="3795888"/>
            <a:ext cx="2952328" cy="57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ТОРГОВОЕ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ТАМОЖЕННОЕ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ЕДИНОЕ ОКНО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(B2G)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11760" y="3507854"/>
            <a:ext cx="4392488" cy="216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ИСПС (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B2G, G2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B2B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09079" y="4443958"/>
            <a:ext cx="345638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trike="sngStrike" dirty="0" smtClean="0">
                <a:solidFill>
                  <a:srgbClr val="FF0000"/>
                </a:solidFill>
              </a:rPr>
              <a:t>EU 2010/65</a:t>
            </a:r>
            <a:r>
              <a:rPr lang="en-US" sz="1600" dirty="0" smtClean="0">
                <a:solidFill>
                  <a:srgbClr val="FF0000"/>
                </a:solidFill>
              </a:rPr>
              <a:t>, </a:t>
            </a:r>
            <a:r>
              <a:rPr lang="en-US" sz="1600" dirty="0" err="1" smtClean="0">
                <a:solidFill>
                  <a:srgbClr val="FF0000"/>
                </a:solidFill>
              </a:rPr>
              <a:t>AnNa</a:t>
            </a:r>
            <a:r>
              <a:rPr lang="en-US" sz="1600" dirty="0" smtClean="0">
                <a:solidFill>
                  <a:srgbClr val="FF0000"/>
                </a:solidFill>
              </a:rPr>
              <a:t>, SSN, </a:t>
            </a:r>
            <a:r>
              <a:rPr lang="ru-RU" sz="1600" dirty="0" smtClean="0">
                <a:solidFill>
                  <a:srgbClr val="FF0000"/>
                </a:solidFill>
              </a:rPr>
              <a:t>ИМО ФАЛ</a:t>
            </a:r>
            <a:r>
              <a:rPr lang="en-US" sz="1600" dirty="0" smtClean="0">
                <a:solidFill>
                  <a:srgbClr val="FF0000"/>
                </a:solidFill>
              </a:rPr>
              <a:t>, </a:t>
            </a:r>
            <a:r>
              <a:rPr lang="ru-RU" sz="1600" dirty="0" smtClean="0">
                <a:solidFill>
                  <a:srgbClr val="FF0000"/>
                </a:solidFill>
              </a:rPr>
              <a:t>Проект ПКМУ</a:t>
            </a:r>
            <a:r>
              <a:rPr lang="en-US" sz="1600" dirty="0" smtClean="0">
                <a:solidFill>
                  <a:srgbClr val="FF0000"/>
                </a:solidFill>
              </a:rPr>
              <a:t> + </a:t>
            </a:r>
            <a:r>
              <a:rPr lang="ru-RU" sz="1600" dirty="0" smtClean="0">
                <a:solidFill>
                  <a:srgbClr val="FF0000"/>
                </a:solidFill>
              </a:rPr>
              <a:t>Проект Закона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148064" y="4458108"/>
            <a:ext cx="3916424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Рек.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002060"/>
                </a:solidFill>
              </a:rPr>
              <a:t>33</a:t>
            </a:r>
            <a:r>
              <a:rPr lang="en-US" sz="1600" dirty="0" smtClean="0">
                <a:solidFill>
                  <a:srgbClr val="FF0000"/>
                </a:solidFill>
              </a:rPr>
              <a:t>-36</a:t>
            </a:r>
            <a:r>
              <a:rPr lang="en-US" sz="1600" dirty="0" smtClean="0">
                <a:solidFill>
                  <a:schemeClr val="tx1"/>
                </a:solidFill>
              </a:rPr>
              <a:t>, </a:t>
            </a:r>
            <a:r>
              <a:rPr lang="ru-RU" sz="1600" dirty="0" smtClean="0">
                <a:solidFill>
                  <a:schemeClr val="tx1"/>
                </a:solidFill>
              </a:rPr>
              <a:t>ТКУ</a:t>
            </a:r>
            <a:r>
              <a:rPr lang="en-US" sz="1600" dirty="0" smtClean="0">
                <a:solidFill>
                  <a:schemeClr val="tx1"/>
                </a:solidFill>
              </a:rPr>
              <a:t>, </a:t>
            </a:r>
            <a:r>
              <a:rPr lang="ru-RU" sz="1600" dirty="0" smtClean="0">
                <a:solidFill>
                  <a:schemeClr val="tx1"/>
                </a:solidFill>
              </a:rPr>
              <a:t>ПКМУ от</a:t>
            </a:r>
            <a:r>
              <a:rPr lang="en-US" sz="1600" dirty="0" smtClean="0">
                <a:solidFill>
                  <a:schemeClr val="tx1"/>
                </a:solidFill>
              </a:rPr>
              <a:t> 2016</a:t>
            </a:r>
            <a:r>
              <a:rPr lang="ru-RU" sz="1600" dirty="0" smtClean="0">
                <a:solidFill>
                  <a:schemeClr val="tx1"/>
                </a:solidFill>
              </a:rPr>
              <a:t> г.</a:t>
            </a:r>
            <a:r>
              <a:rPr lang="en-US" sz="1600" dirty="0" smtClean="0">
                <a:solidFill>
                  <a:schemeClr val="tx1"/>
                </a:solidFill>
              </a:rPr>
              <a:t>, </a:t>
            </a:r>
            <a:r>
              <a:rPr lang="ru-RU" sz="1600" dirty="0" smtClean="0">
                <a:solidFill>
                  <a:srgbClr val="FF0000"/>
                </a:solidFill>
              </a:rPr>
              <a:t>Проект ПКМУ,</a:t>
            </a:r>
            <a:r>
              <a:rPr lang="en-US" sz="1600" dirty="0" smtClean="0">
                <a:solidFill>
                  <a:srgbClr val="FF0000"/>
                </a:solidFill>
              </a:rPr>
              <a:t>  </a:t>
            </a:r>
            <a:r>
              <a:rPr lang="ru-RU" sz="1600" b="1" dirty="0" smtClean="0">
                <a:solidFill>
                  <a:srgbClr val="00B0F0"/>
                </a:solidFill>
              </a:rPr>
              <a:t>ЗУ № 2530</a:t>
            </a:r>
            <a:endParaRPr lang="ru-RU" sz="1600" b="1" dirty="0">
              <a:solidFill>
                <a:srgbClr val="00B0F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556645" y="3824461"/>
            <a:ext cx="2232248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ТКУ</a:t>
            </a:r>
            <a:r>
              <a:rPr lang="en-US" sz="1400" dirty="0" smtClean="0">
                <a:solidFill>
                  <a:schemeClr val="tx1"/>
                </a:solidFill>
              </a:rPr>
              <a:t>, </a:t>
            </a:r>
            <a:r>
              <a:rPr lang="ru-RU" sz="1400" dirty="0" smtClean="0">
                <a:solidFill>
                  <a:schemeClr val="tx1"/>
                </a:solidFill>
              </a:rPr>
              <a:t>Рек.</a:t>
            </a:r>
            <a:r>
              <a:rPr lang="en-US" sz="1400" dirty="0" smtClean="0">
                <a:solidFill>
                  <a:schemeClr val="tx1"/>
                </a:solidFill>
              </a:rPr>
              <a:t> 33-</a:t>
            </a:r>
            <a:r>
              <a:rPr lang="ru-RU" sz="1400" dirty="0" smtClean="0">
                <a:solidFill>
                  <a:schemeClr val="tx1"/>
                </a:solidFill>
              </a:rPr>
              <a:t>37</a:t>
            </a:r>
            <a:r>
              <a:rPr lang="en-US" sz="1400" dirty="0" smtClean="0">
                <a:solidFill>
                  <a:schemeClr val="tx1"/>
                </a:solidFill>
              </a:rPr>
              <a:t>, </a:t>
            </a:r>
            <a:r>
              <a:rPr lang="ru-RU" sz="1400" dirty="0" smtClean="0">
                <a:solidFill>
                  <a:schemeClr val="tx1"/>
                </a:solidFill>
              </a:rPr>
              <a:t>ИМО ФАЛ</a:t>
            </a:r>
            <a:r>
              <a:rPr lang="en-US" sz="1400" dirty="0" smtClean="0">
                <a:solidFill>
                  <a:schemeClr val="tx1"/>
                </a:solidFill>
              </a:rPr>
              <a:t>, </a:t>
            </a:r>
            <a:r>
              <a:rPr lang="ru-RU" sz="1400" dirty="0" smtClean="0">
                <a:solidFill>
                  <a:schemeClr val="tx1"/>
                </a:solidFill>
              </a:rPr>
              <a:t>ПКМУ</a:t>
            </a:r>
            <a:r>
              <a:rPr lang="en-US" sz="1400" dirty="0" smtClean="0">
                <a:solidFill>
                  <a:schemeClr val="tx1"/>
                </a:solidFill>
              </a:rPr>
              <a:t> + </a:t>
            </a:r>
            <a:r>
              <a:rPr lang="ru-RU" sz="1400" dirty="0" smtClean="0">
                <a:solidFill>
                  <a:schemeClr val="tx1"/>
                </a:solidFill>
              </a:rPr>
              <a:t>Норм. акты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7504" y="3219822"/>
            <a:ext cx="2808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Регламент</a:t>
            </a:r>
            <a:r>
              <a:rPr lang="en-GB" b="1" dirty="0" smtClean="0">
                <a:solidFill>
                  <a:srgbClr val="FF0000"/>
                </a:solidFill>
              </a:rPr>
              <a:t> (EU) 2019/1239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" y="167125"/>
            <a:ext cx="9161252" cy="358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  <a:tabLst>
                <a:tab pos="2209800" algn="l"/>
              </a:tabLst>
            </a:pPr>
            <a:r>
              <a:rPr lang="ru-RU" altLang="zh-CN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Взаимодействие – важнейший элемент бесперебойности цепи поставок</a:t>
            </a:r>
            <a:endParaRPr lang="en-US" altLang="zh-CN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83715" y="1187474"/>
            <a:ext cx="3312368" cy="320284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ТОРГОВОЕ </a:t>
            </a:r>
            <a:r>
              <a:rPr lang="ru-RU" sz="1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ЗАКОНОДАТЕЛЬСТВО</a:t>
            </a:r>
            <a:endParaRPr lang="ru-RU" sz="1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69"/>
          <p:cNvSpPr>
            <a:spLocks noChangeArrowheads="1"/>
          </p:cNvSpPr>
          <p:nvPr/>
        </p:nvSpPr>
        <p:spPr bwMode="auto">
          <a:xfrm>
            <a:off x="5777585" y="3251598"/>
            <a:ext cx="1665537" cy="1552400"/>
          </a:xfrm>
          <a:prstGeom prst="rect">
            <a:avLst/>
          </a:prstGeom>
          <a:solidFill>
            <a:srgbClr val="FFEFCF"/>
          </a:solidFill>
          <a:ln w="9525" algn="ctr">
            <a:solidFill>
              <a:srgbClr val="FFEFCF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ru-RU" altLang="ru-RU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0068" y="3792421"/>
            <a:ext cx="385283" cy="540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73513" y="2546748"/>
            <a:ext cx="36512" cy="48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45"/>
          <p:cNvCxnSpPr/>
          <p:nvPr/>
        </p:nvCxnSpPr>
        <p:spPr>
          <a:xfrm>
            <a:off x="3798889" y="2614613"/>
            <a:ext cx="2060575" cy="0"/>
          </a:xfrm>
          <a:prstGeom prst="straightConnector1">
            <a:avLst/>
          </a:prstGeom>
          <a:ln w="28575" cmpd="sng">
            <a:solidFill>
              <a:schemeClr val="bg1">
                <a:lumMod val="65000"/>
              </a:schemeClr>
            </a:solidFill>
            <a:prstDash val="solid"/>
            <a:headEnd type="none" w="med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8014" y="1619250"/>
            <a:ext cx="865187" cy="21544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  <a:buClr>
                <a:srgbClr val="F0AB00"/>
              </a:buClr>
              <a:buSzPct val="80000"/>
              <a:defRPr/>
            </a:pPr>
            <a:r>
              <a:rPr lang="ru-RU" sz="1400" b="1" kern="0" dirty="0">
                <a:ea typeface="Arial Unicode MS" pitchFamily="34" charset="-128"/>
                <a:cs typeface="Arial Unicode MS" pitchFamily="34" charset="-128"/>
              </a:rPr>
              <a:t>Клиент 1</a:t>
            </a:r>
            <a:endParaRPr lang="de-DE" sz="1400" kern="0" dirty="0"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253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8925" y="1277542"/>
            <a:ext cx="465138" cy="335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Arrow Connector 43"/>
          <p:cNvCxnSpPr/>
          <p:nvPr/>
        </p:nvCxnSpPr>
        <p:spPr>
          <a:xfrm>
            <a:off x="1919288" y="1588294"/>
            <a:ext cx="754062" cy="582216"/>
          </a:xfrm>
          <a:prstGeom prst="straightConnector1">
            <a:avLst/>
          </a:prstGeom>
          <a:ln w="28575" cmpd="sng">
            <a:solidFill>
              <a:schemeClr val="bg1">
                <a:lumMod val="65000"/>
              </a:schemeClr>
            </a:solidFill>
            <a:prstDash val="solid"/>
            <a:headEnd type="none" w="med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44"/>
          <p:cNvCxnSpPr/>
          <p:nvPr/>
        </p:nvCxnSpPr>
        <p:spPr>
          <a:xfrm flipV="1">
            <a:off x="2081214" y="3394473"/>
            <a:ext cx="638175" cy="696515"/>
          </a:xfrm>
          <a:prstGeom prst="straightConnector1">
            <a:avLst/>
          </a:prstGeom>
          <a:ln w="28575" cmpd="sng">
            <a:solidFill>
              <a:schemeClr val="bg1">
                <a:lumMod val="65000"/>
              </a:schemeClr>
            </a:solidFill>
            <a:prstDash val="solid"/>
            <a:headEnd type="none" w="med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91690">
            <a:off x="4903788" y="2774157"/>
            <a:ext cx="736600" cy="364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40" name="Picture 13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 rot="1909562">
            <a:off x="2665413" y="2330054"/>
            <a:ext cx="1136650" cy="981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41" name="Picture 14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gray">
          <a:xfrm>
            <a:off x="5907089" y="2472929"/>
            <a:ext cx="1163637" cy="6727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42" name="Picture 2"/>
          <p:cNvPicPr>
            <a:picLocks noChangeAspect="1" noChangeArrowheads="1"/>
          </p:cNvPicPr>
          <p:nvPr/>
        </p:nvPicPr>
        <p:blipFill>
          <a:blip r:embed="rId9" cstate="print"/>
          <a:srcRect l="39845"/>
          <a:stretch>
            <a:fillRect/>
          </a:stretch>
        </p:blipFill>
        <p:spPr bwMode="auto">
          <a:xfrm>
            <a:off x="4165600" y="2776538"/>
            <a:ext cx="4762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3" name="Picture 16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gray">
          <a:xfrm>
            <a:off x="2200275" y="3480198"/>
            <a:ext cx="495300" cy="372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44" name="Picture 13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gray">
          <a:xfrm>
            <a:off x="576263" y="1084660"/>
            <a:ext cx="876300" cy="4738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45" name="Picture 12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gray">
          <a:xfrm>
            <a:off x="7964489" y="3531394"/>
            <a:ext cx="706437" cy="423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20" name="Straight Arrow Connector 52"/>
          <p:cNvCxnSpPr/>
          <p:nvPr/>
        </p:nvCxnSpPr>
        <p:spPr>
          <a:xfrm>
            <a:off x="7115176" y="2897981"/>
            <a:ext cx="752475" cy="582216"/>
          </a:xfrm>
          <a:prstGeom prst="straightConnector1">
            <a:avLst/>
          </a:prstGeom>
          <a:ln w="28575" cmpd="sng">
            <a:solidFill>
              <a:schemeClr val="bg1">
                <a:lumMod val="65000"/>
              </a:schemeClr>
            </a:solidFill>
            <a:prstDash val="solid"/>
            <a:headEnd type="none" w="med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53"/>
          <p:cNvCxnSpPr/>
          <p:nvPr/>
        </p:nvCxnSpPr>
        <p:spPr>
          <a:xfrm flipV="1">
            <a:off x="7172326" y="1619250"/>
            <a:ext cx="638175" cy="696516"/>
          </a:xfrm>
          <a:prstGeom prst="straightConnector1">
            <a:avLst/>
          </a:prstGeom>
          <a:ln w="28575" cmpd="sng">
            <a:solidFill>
              <a:schemeClr val="bg1">
                <a:lumMod val="65000"/>
              </a:schemeClr>
            </a:solidFill>
            <a:prstDash val="solid"/>
            <a:headEnd type="none" w="med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54"/>
          <p:cNvCxnSpPr/>
          <p:nvPr/>
        </p:nvCxnSpPr>
        <p:spPr>
          <a:xfrm>
            <a:off x="7115176" y="2663429"/>
            <a:ext cx="1012825" cy="0"/>
          </a:xfrm>
          <a:prstGeom prst="straightConnector1">
            <a:avLst/>
          </a:prstGeom>
          <a:ln w="28575" cmpd="sng">
            <a:solidFill>
              <a:schemeClr val="bg1">
                <a:lumMod val="65000"/>
              </a:schemeClr>
            </a:solidFill>
            <a:prstDash val="solid"/>
            <a:headEnd type="none" w="med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9" name="Textfeld 5"/>
          <p:cNvSpPr txBox="1">
            <a:spLocks noChangeArrowheads="1"/>
          </p:cNvSpPr>
          <p:nvPr/>
        </p:nvSpPr>
        <p:spPr bwMode="auto">
          <a:xfrm>
            <a:off x="1259632" y="2643758"/>
            <a:ext cx="144462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altLang="ru-RU" sz="1400" b="1" dirty="0">
                <a:ea typeface="Arial Unicode MS" pitchFamily="34" charset="-128"/>
                <a:cs typeface="Arial Unicode MS" pitchFamily="34" charset="-128"/>
              </a:rPr>
              <a:t>Отправляющий склад</a:t>
            </a:r>
            <a:endParaRPr lang="de-DE" altLang="ru-RU" sz="1400" b="1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2550" name="Textfeld 5"/>
          <p:cNvSpPr txBox="1">
            <a:spLocks noChangeArrowheads="1"/>
          </p:cNvSpPr>
          <p:nvPr/>
        </p:nvSpPr>
        <p:spPr bwMode="auto">
          <a:xfrm>
            <a:off x="5521325" y="3022997"/>
            <a:ext cx="184943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altLang="ru-RU" sz="1400" b="1" dirty="0">
                <a:ea typeface="Arial Unicode MS" pitchFamily="34" charset="-128"/>
                <a:cs typeface="Arial Unicode MS" pitchFamily="34" charset="-128"/>
              </a:rPr>
              <a:t>Принимающий склад</a:t>
            </a:r>
            <a:endParaRPr lang="de-DE" altLang="ru-RU" sz="1400" b="1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2551" name="Textfeld 68"/>
          <p:cNvSpPr txBox="1">
            <a:spLocks noChangeArrowheads="1"/>
          </p:cNvSpPr>
          <p:nvPr/>
        </p:nvSpPr>
        <p:spPr bwMode="auto">
          <a:xfrm>
            <a:off x="282575" y="829866"/>
            <a:ext cx="2108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F0AB00"/>
              </a:buClr>
              <a:buSzPct val="80000"/>
              <a:buFont typeface="Wingdings" pitchFamily="2" charset="2"/>
              <a:buNone/>
            </a:pPr>
            <a:r>
              <a:rPr lang="ru-RU" altLang="ru-RU" sz="1600" b="1" dirty="0">
                <a:latin typeface="Arial" charset="0"/>
                <a:ea typeface="Arial Unicode MS" pitchFamily="34" charset="-128"/>
                <a:cs typeface="Arial Unicode MS" pitchFamily="34" charset="-128"/>
              </a:rPr>
              <a:t>Грузоотправители</a:t>
            </a:r>
            <a:endParaRPr lang="de-DE" altLang="ru-RU" sz="1600" b="1" dirty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2552" name="Picture 59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27176" y="3910013"/>
            <a:ext cx="466725" cy="25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53" name="Textfeld 13"/>
          <p:cNvSpPr txBox="1">
            <a:spLocks noChangeArrowheads="1"/>
          </p:cNvSpPr>
          <p:nvPr/>
        </p:nvSpPr>
        <p:spPr bwMode="auto">
          <a:xfrm>
            <a:off x="2265510" y="2214563"/>
            <a:ext cx="195232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altLang="ru-RU" sz="1200" b="1" dirty="0">
                <a:ea typeface="Arial Unicode MS" pitchFamily="34" charset="-128"/>
                <a:cs typeface="Arial Unicode MS" pitchFamily="34" charset="-128"/>
              </a:rPr>
              <a:t>Хранение и консолидация</a:t>
            </a:r>
            <a:endParaRPr lang="de-DE" altLang="ru-RU" sz="1200" b="1" dirty="0"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2554" name="Picture 16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gray">
          <a:xfrm>
            <a:off x="1963738" y="1543050"/>
            <a:ext cx="495300" cy="37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55" name="Picture 16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gray">
          <a:xfrm>
            <a:off x="7273926" y="3008710"/>
            <a:ext cx="493713" cy="37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56" name="Picture 16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gray">
          <a:xfrm>
            <a:off x="7172325" y="2449116"/>
            <a:ext cx="495300" cy="37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57" name="Picture 16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gray">
          <a:xfrm>
            <a:off x="7138988" y="1838325"/>
            <a:ext cx="495300" cy="37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611188" y="4426744"/>
            <a:ext cx="1003300" cy="53860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  <a:buClr>
                <a:srgbClr val="F0AB00"/>
              </a:buClr>
              <a:buSzPct val="80000"/>
              <a:defRPr/>
            </a:pPr>
            <a:r>
              <a:rPr lang="ru-RU" sz="1400" b="1" kern="0" dirty="0">
                <a:ea typeface="Arial Unicode MS" pitchFamily="34" charset="-128"/>
                <a:cs typeface="Arial Unicode MS" pitchFamily="34" charset="-128"/>
              </a:rPr>
              <a:t>Клиент </a:t>
            </a:r>
            <a:r>
              <a:rPr lang="en-US" sz="1400" b="1" kern="0" dirty="0">
                <a:ea typeface="Arial Unicode MS" pitchFamily="34" charset="-128"/>
                <a:cs typeface="Arial Unicode MS" pitchFamily="34" charset="-128"/>
              </a:rPr>
              <a:t>2</a:t>
            </a:r>
          </a:p>
          <a:p>
            <a:pPr algn="ctr">
              <a:spcBef>
                <a:spcPct val="50000"/>
              </a:spcBef>
              <a:buClr>
                <a:srgbClr val="F0AB00"/>
              </a:buClr>
              <a:buSzPct val="80000"/>
              <a:defRPr/>
            </a:pPr>
            <a:endParaRPr lang="de-DE" sz="1400" kern="0" dirty="0"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2559" name="Picture 12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gray">
          <a:xfrm>
            <a:off x="7964489" y="1165622"/>
            <a:ext cx="706437" cy="423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7" name="Picture 1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5780" y="2337430"/>
            <a:ext cx="385283" cy="540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6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8225" y="1323976"/>
            <a:ext cx="465138" cy="335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6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37425" y="3619501"/>
            <a:ext cx="465138" cy="335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63" name="Picture 40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62876" y="2312194"/>
            <a:ext cx="468313" cy="25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4" name="Textfeld 13"/>
          <p:cNvSpPr txBox="1">
            <a:spLocks noChangeArrowheads="1"/>
          </p:cNvSpPr>
          <p:nvPr/>
        </p:nvSpPr>
        <p:spPr bwMode="auto">
          <a:xfrm>
            <a:off x="5364088" y="2139702"/>
            <a:ext cx="195232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altLang="ru-RU" sz="1200" b="1" dirty="0">
                <a:ea typeface="Arial Unicode MS" pitchFamily="34" charset="-128"/>
                <a:cs typeface="Arial Unicode MS" pitchFamily="34" charset="-128"/>
              </a:rPr>
              <a:t>Хранение и консолидация</a:t>
            </a:r>
            <a:endParaRPr lang="de-DE" altLang="ru-RU" sz="1200" b="1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 bwMode="auto">
          <a:xfrm>
            <a:off x="3713929" y="530958"/>
            <a:ext cx="2230016" cy="672746"/>
          </a:xfrm>
          <a:prstGeom prst="roundRect">
            <a:avLst/>
          </a:prstGeom>
          <a:solidFill>
            <a:srgbClr val="9BB5D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algn="ctr" eaLnBrk="1" hangingPunct="1">
              <a:defRPr/>
            </a:pPr>
            <a:r>
              <a:rPr lang="ru-RU" sz="4000" dirty="0" smtClean="0">
                <a:solidFill>
                  <a:schemeClr val="bg1"/>
                </a:solidFill>
                <a:latin typeface="+mn-lt"/>
              </a:rPr>
              <a:t>ИСПС</a:t>
            </a:r>
            <a:endParaRPr lang="ru-RU" sz="4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5" name="Овал 44"/>
          <p:cNvSpPr/>
          <p:nvPr/>
        </p:nvSpPr>
        <p:spPr bwMode="auto">
          <a:xfrm>
            <a:off x="1479826" y="3252538"/>
            <a:ext cx="616154" cy="340325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sz="1600" dirty="0"/>
              <a:t>EDI</a:t>
            </a:r>
            <a:endParaRPr lang="ru-RU" sz="1600" dirty="0"/>
          </a:p>
        </p:txBody>
      </p:sp>
      <p:sp>
        <p:nvSpPr>
          <p:cNvPr id="49" name="Овал 48"/>
          <p:cNvSpPr/>
          <p:nvPr/>
        </p:nvSpPr>
        <p:spPr bwMode="auto">
          <a:xfrm>
            <a:off x="8265092" y="1905990"/>
            <a:ext cx="616154" cy="340325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sz="1600" dirty="0"/>
              <a:t>EDI</a:t>
            </a:r>
            <a:endParaRPr lang="ru-RU" sz="1600" dirty="0"/>
          </a:p>
        </p:txBody>
      </p:sp>
      <p:sp>
        <p:nvSpPr>
          <p:cNvPr id="50" name="Овал 49"/>
          <p:cNvSpPr/>
          <p:nvPr/>
        </p:nvSpPr>
        <p:spPr bwMode="auto">
          <a:xfrm>
            <a:off x="7911337" y="3115414"/>
            <a:ext cx="616154" cy="340325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sz="1600" dirty="0"/>
              <a:t>EDI</a:t>
            </a:r>
            <a:endParaRPr lang="ru-RU" sz="1600" dirty="0"/>
          </a:p>
        </p:txBody>
      </p:sp>
      <p:sp>
        <p:nvSpPr>
          <p:cNvPr id="54" name="Прямоугольник 53"/>
          <p:cNvSpPr/>
          <p:nvPr/>
        </p:nvSpPr>
        <p:spPr bwMode="auto">
          <a:xfrm>
            <a:off x="3779912" y="1207779"/>
            <a:ext cx="2232248" cy="1038536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rgbClr val="FFEFC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 eaLnBrk="1" hangingPunct="1"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Модуль </a:t>
            </a:r>
          </a:p>
          <a:p>
            <a:pPr algn="just" eaLnBrk="1" hangingPunct="1"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конвертирования сопроводительных</a:t>
            </a:r>
          </a:p>
          <a:p>
            <a:pPr algn="just" eaLnBrk="1" hangingPunct="1"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документов</a:t>
            </a:r>
          </a:p>
        </p:txBody>
      </p:sp>
      <p:cxnSp>
        <p:nvCxnSpPr>
          <p:cNvPr id="22578" name="Прямая со стрелкой 56"/>
          <p:cNvCxnSpPr>
            <a:cxnSpLocks noChangeShapeType="1"/>
          </p:cNvCxnSpPr>
          <p:nvPr/>
        </p:nvCxnSpPr>
        <p:spPr bwMode="auto">
          <a:xfrm flipV="1">
            <a:off x="1387476" y="1135857"/>
            <a:ext cx="2252663" cy="8335"/>
          </a:xfrm>
          <a:prstGeom prst="straightConnector1">
            <a:avLst/>
          </a:prstGeom>
          <a:noFill/>
          <a:ln w="57150" algn="ctr">
            <a:solidFill>
              <a:srgbClr val="FFC000"/>
            </a:solidFill>
            <a:prstDash val="sysDash"/>
            <a:round/>
            <a:headEnd/>
            <a:tailEnd type="triangle" w="med" len="med"/>
          </a:ln>
        </p:spPr>
      </p:cxnSp>
      <p:cxnSp>
        <p:nvCxnSpPr>
          <p:cNvPr id="22579" name="Прямая со стрелкой 57"/>
          <p:cNvCxnSpPr>
            <a:cxnSpLocks noChangeShapeType="1"/>
            <a:stCxn id="22553" idx="0"/>
          </p:cNvCxnSpPr>
          <p:nvPr/>
        </p:nvCxnSpPr>
        <p:spPr bwMode="auto">
          <a:xfrm flipV="1">
            <a:off x="3241675" y="1207295"/>
            <a:ext cx="382588" cy="1007268"/>
          </a:xfrm>
          <a:prstGeom prst="straightConnector1">
            <a:avLst/>
          </a:prstGeom>
          <a:noFill/>
          <a:ln w="57150" algn="ctr">
            <a:solidFill>
              <a:srgbClr val="FFC000"/>
            </a:solidFill>
            <a:prstDash val="sysDash"/>
            <a:round/>
            <a:headEnd/>
            <a:tailEnd type="triangle" w="med" len="med"/>
          </a:ln>
        </p:spPr>
      </p:cxnSp>
      <p:cxnSp>
        <p:nvCxnSpPr>
          <p:cNvPr id="22580" name="Прямая со стрелкой 60"/>
          <p:cNvCxnSpPr>
            <a:cxnSpLocks noChangeShapeType="1"/>
          </p:cNvCxnSpPr>
          <p:nvPr/>
        </p:nvCxnSpPr>
        <p:spPr bwMode="auto">
          <a:xfrm>
            <a:off x="6037263" y="1197769"/>
            <a:ext cx="615950" cy="1266825"/>
          </a:xfrm>
          <a:prstGeom prst="straightConnector1">
            <a:avLst/>
          </a:prstGeom>
          <a:noFill/>
          <a:ln w="57150" algn="ctr">
            <a:solidFill>
              <a:srgbClr val="FFC000"/>
            </a:solidFill>
            <a:prstDash val="sysDash"/>
            <a:round/>
            <a:headEnd/>
            <a:tailEnd type="triangle" w="med" len="med"/>
          </a:ln>
        </p:spPr>
      </p:cxnSp>
      <p:cxnSp>
        <p:nvCxnSpPr>
          <p:cNvPr id="22581" name="Прямая со стрелкой 63"/>
          <p:cNvCxnSpPr>
            <a:cxnSpLocks noChangeShapeType="1"/>
          </p:cNvCxnSpPr>
          <p:nvPr/>
        </p:nvCxnSpPr>
        <p:spPr bwMode="auto">
          <a:xfrm flipV="1">
            <a:off x="6057900" y="1109663"/>
            <a:ext cx="2070100" cy="9525"/>
          </a:xfrm>
          <a:prstGeom prst="straightConnector1">
            <a:avLst/>
          </a:prstGeom>
          <a:noFill/>
          <a:ln w="57150" algn="ctr">
            <a:solidFill>
              <a:srgbClr val="FFC000"/>
            </a:solidFill>
            <a:prstDash val="sysDash"/>
            <a:round/>
            <a:headEnd/>
            <a:tailEnd type="triangle" w="med" len="med"/>
          </a:ln>
        </p:spPr>
      </p:cxnSp>
      <p:sp>
        <p:nvSpPr>
          <p:cNvPr id="46" name="Овал 45"/>
          <p:cNvSpPr/>
          <p:nvPr/>
        </p:nvSpPr>
        <p:spPr bwMode="auto">
          <a:xfrm>
            <a:off x="3055548" y="1825188"/>
            <a:ext cx="616154" cy="340325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sz="1600" dirty="0"/>
              <a:t>EDI</a:t>
            </a:r>
            <a:endParaRPr lang="ru-RU" sz="1600" dirty="0"/>
          </a:p>
        </p:txBody>
      </p:sp>
      <p:sp>
        <p:nvSpPr>
          <p:cNvPr id="47" name="Овал 46"/>
          <p:cNvSpPr/>
          <p:nvPr/>
        </p:nvSpPr>
        <p:spPr bwMode="auto">
          <a:xfrm>
            <a:off x="6118353" y="1735753"/>
            <a:ext cx="616154" cy="340325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sz="1600" dirty="0"/>
              <a:t>EDI</a:t>
            </a:r>
            <a:endParaRPr lang="ru-RU" sz="1600" dirty="0"/>
          </a:p>
        </p:txBody>
      </p:sp>
      <p:sp>
        <p:nvSpPr>
          <p:cNvPr id="48" name="Овал 47"/>
          <p:cNvSpPr/>
          <p:nvPr/>
        </p:nvSpPr>
        <p:spPr bwMode="auto">
          <a:xfrm>
            <a:off x="6699585" y="915208"/>
            <a:ext cx="616154" cy="340325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sz="1600" dirty="0"/>
              <a:t>EDI</a:t>
            </a:r>
            <a:endParaRPr lang="ru-RU" sz="1600" dirty="0"/>
          </a:p>
        </p:txBody>
      </p:sp>
      <p:sp>
        <p:nvSpPr>
          <p:cNvPr id="44" name="Овал 43"/>
          <p:cNvSpPr/>
          <p:nvPr/>
        </p:nvSpPr>
        <p:spPr bwMode="auto">
          <a:xfrm>
            <a:off x="2159129" y="948168"/>
            <a:ext cx="616154" cy="340325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r>
              <a:rPr lang="en-US" sz="1600" dirty="0"/>
              <a:t>EDI</a:t>
            </a:r>
            <a:endParaRPr lang="ru-RU" sz="1600" dirty="0"/>
          </a:p>
        </p:txBody>
      </p:sp>
      <p:sp>
        <p:nvSpPr>
          <p:cNvPr id="66" name="Прямоугольник 65"/>
          <p:cNvSpPr/>
          <p:nvPr/>
        </p:nvSpPr>
        <p:spPr bwMode="auto">
          <a:xfrm>
            <a:off x="4067945" y="3249216"/>
            <a:ext cx="1647558" cy="1554782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Преобразование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перевозочных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документов в электронную запись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 bwMode="auto">
          <a:xfrm>
            <a:off x="2741022" y="3248025"/>
            <a:ext cx="1265237" cy="1555973"/>
          </a:xfrm>
          <a:prstGeom prst="rect">
            <a:avLst/>
          </a:prstGeom>
          <a:solidFill>
            <a:srgbClr val="9BB5D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Данные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 грузе, отправителе получателе из заявки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659341" y="3467723"/>
            <a:ext cx="19246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kern="0" baseline="0" dirty="0">
                <a:latin typeface="Times New Roman" pitchFamily="18" charset="0"/>
                <a:ea typeface="+mj-ea"/>
                <a:cs typeface="Times New Roman" pitchFamily="18" charset="0"/>
              </a:rPr>
              <a:t>СМГС</a:t>
            </a:r>
          </a:p>
          <a:p>
            <a:pPr algn="ctr">
              <a:defRPr/>
            </a:pPr>
            <a:r>
              <a:rPr lang="ru-RU" sz="1400" b="1" kern="0" baseline="0" dirty="0">
                <a:latin typeface="Times New Roman" pitchFamily="18" charset="0"/>
                <a:ea typeface="+mj-ea"/>
                <a:cs typeface="Times New Roman" pitchFamily="18" charset="0"/>
              </a:rPr>
              <a:t>ТТН</a:t>
            </a:r>
          </a:p>
          <a:p>
            <a:pPr algn="ctr">
              <a:defRPr/>
            </a:pPr>
            <a:r>
              <a:rPr lang="en-US" sz="1400" b="1" kern="0" baseline="0" dirty="0">
                <a:latin typeface="Times New Roman" pitchFamily="18" charset="0"/>
                <a:ea typeface="+mj-ea"/>
                <a:cs typeface="Times New Roman" pitchFamily="18" charset="0"/>
              </a:rPr>
              <a:t>CMR</a:t>
            </a:r>
            <a:endParaRPr lang="ru-RU" sz="1400" b="1" kern="0" baseline="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 kern="0" baseline="0" dirty="0">
                <a:latin typeface="Times New Roman" pitchFamily="18" charset="0"/>
                <a:ea typeface="+mj-ea"/>
                <a:cs typeface="Times New Roman" pitchFamily="18" charset="0"/>
              </a:rPr>
              <a:t>КОНОСАМЕНТ</a:t>
            </a:r>
          </a:p>
          <a:p>
            <a:pPr algn="ctr">
              <a:defRPr/>
            </a:pPr>
            <a:r>
              <a:rPr lang="ru-RU" sz="1400" b="1" kern="0" baseline="0" dirty="0">
                <a:latin typeface="Times New Roman" pitchFamily="18" charset="0"/>
                <a:ea typeface="+mj-ea"/>
                <a:cs typeface="Times New Roman" pitchFamily="18" charset="0"/>
              </a:rPr>
              <a:t>АВИАНАКЛАДНАЯ</a:t>
            </a:r>
          </a:p>
          <a:p>
            <a:pPr>
              <a:defRPr/>
            </a:pPr>
            <a:endParaRPr lang="ru-RU" sz="2200" kern="0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" y="167125"/>
            <a:ext cx="9161252" cy="367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МУЛЬТИМОДАЛЬНЫХ ПЕРЕВОЗОК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2984076" y="2457779"/>
            <a:ext cx="2520280" cy="113412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shade val="50000"/>
                <a:alpha val="4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3488132" y="2619797"/>
            <a:ext cx="1656184" cy="7560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ИСПС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35696" y="810032"/>
            <a:ext cx="5400600" cy="594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Признание документов (экспорт)</a:t>
            </a:r>
          </a:p>
          <a:p>
            <a:pPr lvl="0"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сторонний договор</a:t>
            </a:r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3916814" y="1836146"/>
            <a:ext cx="432048" cy="54006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980710" y="2021792"/>
            <a:ext cx="1165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SAD (EU)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2646236"/>
            <a:ext cx="1800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NCTS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uk-UA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Обеспечение совместимости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23528" y="3078284"/>
            <a:ext cx="2520280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920003" y="1836146"/>
            <a:ext cx="83869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CMR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940153" y="2447644"/>
            <a:ext cx="1005403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Invoice</a:t>
            </a:r>
            <a:endParaRPr lang="en-US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940153" y="2915410"/>
            <a:ext cx="69762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TIR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940153" y="3355049"/>
            <a:ext cx="164660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Bill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Lading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 rot="16200000">
            <a:off x="6525985" y="2642826"/>
            <a:ext cx="2561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Рабочие места клиенто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</a:t>
            </a:r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395536" y="4081051"/>
            <a:ext cx="8424936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411760" y="3780362"/>
            <a:ext cx="0" cy="521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012160" y="3780362"/>
            <a:ext cx="0" cy="5400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251521" y="4045045"/>
            <a:ext cx="2653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пределы территории</a:t>
            </a:r>
            <a:endParaRPr lang="ru-RU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419873" y="4099051"/>
            <a:ext cx="2000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пределах порта</a:t>
            </a:r>
            <a:endParaRPr lang="ru-RU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156177" y="4099051"/>
            <a:ext cx="2465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Территория Украины</a:t>
            </a:r>
            <a:endParaRPr lang="ru-RU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308304" y="717190"/>
            <a:ext cx="1728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утверждены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нормативно-правовым актом</a:t>
            </a:r>
            <a:endParaRPr lang="ru-RU" sz="1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635897" y="4482440"/>
            <a:ext cx="7489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B2B</a:t>
            </a:r>
            <a:endParaRPr lang="ru-RU" sz="2400" dirty="0"/>
          </a:p>
        </p:txBody>
      </p:sp>
      <p:sp>
        <p:nvSpPr>
          <p:cNvPr id="33" name="Левая фигурная скобка 32"/>
          <p:cNvSpPr/>
          <p:nvPr/>
        </p:nvSpPr>
        <p:spPr>
          <a:xfrm rot="5400000">
            <a:off x="3644897" y="-1937523"/>
            <a:ext cx="270030" cy="7056784"/>
          </a:xfrm>
          <a:prstGeom prst="lef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>
            <a:stCxn id="11" idx="2"/>
          </p:cNvCxnSpPr>
          <p:nvPr/>
        </p:nvCxnSpPr>
        <p:spPr>
          <a:xfrm flipH="1">
            <a:off x="5508105" y="2205478"/>
            <a:ext cx="831244" cy="386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3" idx="1"/>
          </p:cNvCxnSpPr>
          <p:nvPr/>
        </p:nvCxnSpPr>
        <p:spPr>
          <a:xfrm flipH="1">
            <a:off x="5519239" y="3100076"/>
            <a:ext cx="420914" cy="1463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5519239" y="2687380"/>
            <a:ext cx="404488" cy="1778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14" idx="1"/>
          </p:cNvCxnSpPr>
          <p:nvPr/>
        </p:nvCxnSpPr>
        <p:spPr>
          <a:xfrm flipH="1" flipV="1">
            <a:off x="5508105" y="3536211"/>
            <a:ext cx="432048" cy="3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7956376" y="1707654"/>
            <a:ext cx="1187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Экспорт</a:t>
            </a:r>
            <a:endParaRPr lang="ru-RU" sz="20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179512" y="232220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Імпорт</a:t>
            </a:r>
            <a:endParaRPr lang="ru-RU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1" y="167125"/>
            <a:ext cx="9161252" cy="367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ПРЕОБРАЗОВАНИЕ ДАННЫХ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587974"/>
            <a:ext cx="9144000" cy="584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2019г., г. ОДЕССА, УКРАИНА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68016" y="1964314"/>
            <a:ext cx="6472336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28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021813"/>
            <a:ext cx="91440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АЛЕКСАНДР </a:t>
            </a:r>
            <a:r>
              <a:rPr lang="ru-RU" dirty="0" smtClean="0">
                <a:solidFill>
                  <a:srgbClr val="0070C0"/>
                </a:solidFill>
              </a:rPr>
              <a:t>ФЕДОРОВ / ГАЛИНА РОЙЗИНА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6512" y="485770"/>
            <a:ext cx="666974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XIX Международная </a:t>
            </a:r>
            <a:r>
              <a:rPr lang="ru-RU" sz="2000" b="1" dirty="0" smtClean="0">
                <a:solidFill>
                  <a:srgbClr val="002060"/>
                </a:solidFill>
              </a:rPr>
              <a:t>конференция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«Международные автомобильные </a:t>
            </a:r>
            <a:r>
              <a:rPr lang="ru-RU" sz="2000" b="1" dirty="0" smtClean="0">
                <a:solidFill>
                  <a:srgbClr val="002060"/>
                </a:solidFill>
              </a:rPr>
              <a:t>перевозки – проблемы, пути их решения </a:t>
            </a:r>
            <a:r>
              <a:rPr lang="ru-RU" sz="2000" b="1" dirty="0" smtClean="0">
                <a:solidFill>
                  <a:srgbClr val="002060"/>
                </a:solidFill>
              </a:rPr>
              <a:t>и </a:t>
            </a:r>
            <a:r>
              <a:rPr lang="ru-RU" sz="2000" b="1" dirty="0" smtClean="0">
                <a:solidFill>
                  <a:srgbClr val="002060"/>
                </a:solidFill>
              </a:rPr>
              <a:t>перспективы развития»</a:t>
            </a: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34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2148</TotalTime>
  <Words>2658</Words>
  <Application>Microsoft Office PowerPoint</Application>
  <PresentationFormat>Экран (16:9)</PresentationFormat>
  <Paragraphs>337</Paragraphs>
  <Slides>26</Slides>
  <Notes>22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800255</dc:creator>
  <cp:lastModifiedBy>Ройзіна Галіна Олександрівна</cp:lastModifiedBy>
  <cp:revision>235</cp:revision>
  <dcterms:created xsi:type="dcterms:W3CDTF">2019-08-23T05:34:18Z</dcterms:created>
  <dcterms:modified xsi:type="dcterms:W3CDTF">2019-09-03T15:01:36Z</dcterms:modified>
</cp:coreProperties>
</file>